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388" r:id="rId2"/>
    <p:sldId id="389" r:id="rId3"/>
    <p:sldId id="257" r:id="rId4"/>
    <p:sldId id="441" r:id="rId5"/>
    <p:sldId id="402" r:id="rId6"/>
    <p:sldId id="403" r:id="rId7"/>
    <p:sldId id="423" r:id="rId8"/>
    <p:sldId id="412" r:id="rId9"/>
    <p:sldId id="427" r:id="rId10"/>
    <p:sldId id="405" r:id="rId11"/>
    <p:sldId id="408" r:id="rId12"/>
    <p:sldId id="410" r:id="rId13"/>
    <p:sldId id="424" r:id="rId14"/>
    <p:sldId id="433" r:id="rId15"/>
    <p:sldId id="411" r:id="rId16"/>
    <p:sldId id="435" r:id="rId17"/>
    <p:sldId id="434" r:id="rId18"/>
    <p:sldId id="432" r:id="rId19"/>
    <p:sldId id="413" r:id="rId20"/>
    <p:sldId id="418" r:id="rId21"/>
    <p:sldId id="446" r:id="rId22"/>
    <p:sldId id="414" r:id="rId23"/>
    <p:sldId id="429" r:id="rId24"/>
    <p:sldId id="409" r:id="rId25"/>
    <p:sldId id="428" r:id="rId26"/>
    <p:sldId id="442" r:id="rId27"/>
    <p:sldId id="258" r:id="rId28"/>
    <p:sldId id="399" r:id="rId29"/>
    <p:sldId id="415" r:id="rId30"/>
    <p:sldId id="430" r:id="rId31"/>
    <p:sldId id="416" r:id="rId32"/>
    <p:sldId id="447" r:id="rId33"/>
    <p:sldId id="419" r:id="rId34"/>
    <p:sldId id="431" r:id="rId35"/>
    <p:sldId id="443" r:id="rId36"/>
    <p:sldId id="398" r:id="rId37"/>
    <p:sldId id="259" r:id="rId38"/>
    <p:sldId id="437" r:id="rId39"/>
    <p:sldId id="261" r:id="rId40"/>
    <p:sldId id="438" r:id="rId41"/>
    <p:sldId id="262" r:id="rId42"/>
    <p:sldId id="264" r:id="rId43"/>
    <p:sldId id="265" r:id="rId44"/>
    <p:sldId id="263" r:id="rId45"/>
    <p:sldId id="266" r:id="rId46"/>
    <p:sldId id="267" r:id="rId47"/>
    <p:sldId id="268" r:id="rId48"/>
    <p:sldId id="269" r:id="rId49"/>
    <p:sldId id="271" r:id="rId50"/>
    <p:sldId id="417" r:id="rId51"/>
    <p:sldId id="448" r:id="rId52"/>
    <p:sldId id="273" r:id="rId53"/>
    <p:sldId id="274" r:id="rId54"/>
    <p:sldId id="275" r:id="rId55"/>
    <p:sldId id="444" r:id="rId56"/>
    <p:sldId id="439" r:id="rId57"/>
    <p:sldId id="440" r:id="rId58"/>
    <p:sldId id="276" r:id="rId59"/>
    <p:sldId id="445" r:id="rId60"/>
    <p:sldId id="449" r:id="rId61"/>
    <p:sldId id="260"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43"/>
    <p:restoredTop sz="92922"/>
  </p:normalViewPr>
  <p:slideViewPr>
    <p:cSldViewPr snapToGrid="0" snapToObjects="1">
      <p:cViewPr varScale="1">
        <p:scale>
          <a:sx n="103" d="100"/>
          <a:sy n="103" d="100"/>
        </p:scale>
        <p:origin x="1062" y="114"/>
      </p:cViewPr>
      <p:guideLst/>
    </p:cSldViewPr>
  </p:slideViewPr>
  <p:notesTextViewPr>
    <p:cViewPr>
      <p:scale>
        <a:sx n="1" d="1"/>
        <a:sy n="1" d="1"/>
      </p:scale>
      <p:origin x="0" y="0"/>
    </p:cViewPr>
  </p:notesTextViewPr>
  <p:sorterViewPr>
    <p:cViewPr>
      <p:scale>
        <a:sx n="148" d="100"/>
        <a:sy n="14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9AF7E8-2367-914F-9B47-C4CDCC1CB79D}" type="datetimeFigureOut">
              <a:rPr lang="en-US" smtClean="0"/>
              <a:t>2/12/2020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B1D1A2-7CF7-2F44-9DA2-F86AB0BED5C1}" type="slidenum">
              <a:rPr lang="en-US" smtClean="0"/>
              <a:t>‹#›</a:t>
            </a:fld>
            <a:endParaRPr lang="en-US"/>
          </a:p>
        </p:txBody>
      </p:sp>
    </p:spTree>
    <p:extLst>
      <p:ext uri="{BB962C8B-B14F-4D97-AF65-F5344CB8AC3E}">
        <p14:creationId xmlns:p14="http://schemas.microsoft.com/office/powerpoint/2010/main" val="1372814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C80A71-5707-B542-814D-530A0DC55216}" type="slidenum">
              <a:rPr lang="en-US" smtClean="0"/>
              <a:t>6</a:t>
            </a:fld>
            <a:endParaRPr lang="en-US"/>
          </a:p>
        </p:txBody>
      </p:sp>
    </p:spTree>
    <p:extLst>
      <p:ext uri="{BB962C8B-B14F-4D97-AF65-F5344CB8AC3E}">
        <p14:creationId xmlns:p14="http://schemas.microsoft.com/office/powerpoint/2010/main" val="1923785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B1D1A2-7CF7-2F44-9DA2-F86AB0BED5C1}" type="slidenum">
              <a:rPr lang="en-US" smtClean="0"/>
              <a:t>15</a:t>
            </a:fld>
            <a:endParaRPr lang="en-US"/>
          </a:p>
        </p:txBody>
      </p:sp>
    </p:spTree>
    <p:extLst>
      <p:ext uri="{BB962C8B-B14F-4D97-AF65-F5344CB8AC3E}">
        <p14:creationId xmlns:p14="http://schemas.microsoft.com/office/powerpoint/2010/main" val="4224423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B1D1A2-7CF7-2F44-9DA2-F86AB0BED5C1}" type="slidenum">
              <a:rPr lang="en-US" smtClean="0"/>
              <a:t>17</a:t>
            </a:fld>
            <a:endParaRPr lang="en-US"/>
          </a:p>
        </p:txBody>
      </p:sp>
    </p:spTree>
    <p:extLst>
      <p:ext uri="{BB962C8B-B14F-4D97-AF65-F5344CB8AC3E}">
        <p14:creationId xmlns:p14="http://schemas.microsoft.com/office/powerpoint/2010/main" val="2480054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B1D1A2-7CF7-2F44-9DA2-F86AB0BED5C1}" type="slidenum">
              <a:rPr lang="en-US" smtClean="0"/>
              <a:t>28</a:t>
            </a:fld>
            <a:endParaRPr lang="en-US"/>
          </a:p>
        </p:txBody>
      </p:sp>
    </p:spTree>
    <p:extLst>
      <p:ext uri="{BB962C8B-B14F-4D97-AF65-F5344CB8AC3E}">
        <p14:creationId xmlns:p14="http://schemas.microsoft.com/office/powerpoint/2010/main" val="334064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B1D1A2-7CF7-2F44-9DA2-F86AB0BED5C1}" type="slidenum">
              <a:rPr lang="en-US" smtClean="0"/>
              <a:t>33</a:t>
            </a:fld>
            <a:endParaRPr lang="en-US"/>
          </a:p>
        </p:txBody>
      </p:sp>
    </p:spTree>
    <p:extLst>
      <p:ext uri="{BB962C8B-B14F-4D97-AF65-F5344CB8AC3E}">
        <p14:creationId xmlns:p14="http://schemas.microsoft.com/office/powerpoint/2010/main" val="1827516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B1D1A2-7CF7-2F44-9DA2-F86AB0BED5C1}" type="slidenum">
              <a:rPr lang="en-US" smtClean="0"/>
              <a:t>54</a:t>
            </a:fld>
            <a:endParaRPr lang="en-US"/>
          </a:p>
        </p:txBody>
      </p:sp>
    </p:spTree>
    <p:extLst>
      <p:ext uri="{BB962C8B-B14F-4D97-AF65-F5344CB8AC3E}">
        <p14:creationId xmlns:p14="http://schemas.microsoft.com/office/powerpoint/2010/main" val="747793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75B13-EE90-FB44-9E38-E1F266B189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E662D9-9126-E14B-B8EF-A27F13F0BE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C444E7-5C0E-CC43-AB25-2CF66FD1CA36}"/>
              </a:ext>
            </a:extLst>
          </p:cNvPr>
          <p:cNvSpPr>
            <a:spLocks noGrp="1"/>
          </p:cNvSpPr>
          <p:nvPr>
            <p:ph type="dt" sz="half" idx="10"/>
          </p:nvPr>
        </p:nvSpPr>
        <p:spPr/>
        <p:txBody>
          <a:bodyPr/>
          <a:lstStyle/>
          <a:p>
            <a:fld id="{F86C06A3-F0BA-8345-AB46-A54F16103ADA}" type="datetimeFigureOut">
              <a:rPr lang="en-US" smtClean="0"/>
              <a:t>2/12/2020</a:t>
            </a:fld>
            <a:endParaRPr lang="en-US"/>
          </a:p>
        </p:txBody>
      </p:sp>
      <p:sp>
        <p:nvSpPr>
          <p:cNvPr id="5" name="Footer Placeholder 4">
            <a:extLst>
              <a:ext uri="{FF2B5EF4-FFF2-40B4-BE49-F238E27FC236}">
                <a16:creationId xmlns:a16="http://schemas.microsoft.com/office/drawing/2014/main" id="{3A161829-C85D-EE4D-ACBD-E1F2940A0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6B0A7C-D3D5-DC41-A8FB-657BFB004EFF}"/>
              </a:ext>
            </a:extLst>
          </p:cNvPr>
          <p:cNvSpPr>
            <a:spLocks noGrp="1"/>
          </p:cNvSpPr>
          <p:nvPr>
            <p:ph type="sldNum" sz="quarter" idx="12"/>
          </p:nvPr>
        </p:nvSpPr>
        <p:spPr/>
        <p:txBody>
          <a:bodyPr/>
          <a:lstStyle/>
          <a:p>
            <a:fld id="{2DC3507B-3E7F-DC4A-B777-25EB735F4B91}" type="slidenum">
              <a:rPr lang="en-US" smtClean="0"/>
              <a:t>‹#›</a:t>
            </a:fld>
            <a:endParaRPr lang="en-US"/>
          </a:p>
        </p:txBody>
      </p:sp>
    </p:spTree>
    <p:extLst>
      <p:ext uri="{BB962C8B-B14F-4D97-AF65-F5344CB8AC3E}">
        <p14:creationId xmlns:p14="http://schemas.microsoft.com/office/powerpoint/2010/main" val="1686914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2BF2-0AA3-AB44-8C83-2B5D118302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DA370-D720-DC43-9674-7899D0EA426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90A5E-8C38-284C-8123-C034D7E4178E}"/>
              </a:ext>
            </a:extLst>
          </p:cNvPr>
          <p:cNvSpPr>
            <a:spLocks noGrp="1"/>
          </p:cNvSpPr>
          <p:nvPr>
            <p:ph type="dt" sz="half" idx="10"/>
          </p:nvPr>
        </p:nvSpPr>
        <p:spPr/>
        <p:txBody>
          <a:bodyPr/>
          <a:lstStyle/>
          <a:p>
            <a:fld id="{F86C06A3-F0BA-8345-AB46-A54F16103ADA}" type="datetimeFigureOut">
              <a:rPr lang="en-US" smtClean="0"/>
              <a:t>2/12/2020</a:t>
            </a:fld>
            <a:endParaRPr lang="en-US"/>
          </a:p>
        </p:txBody>
      </p:sp>
      <p:sp>
        <p:nvSpPr>
          <p:cNvPr id="5" name="Footer Placeholder 4">
            <a:extLst>
              <a:ext uri="{FF2B5EF4-FFF2-40B4-BE49-F238E27FC236}">
                <a16:creationId xmlns:a16="http://schemas.microsoft.com/office/drawing/2014/main" id="{C9BAF898-EAA3-3346-BA57-F852FA072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365BD-6C05-7249-9ECA-ACC76AA0E324}"/>
              </a:ext>
            </a:extLst>
          </p:cNvPr>
          <p:cNvSpPr>
            <a:spLocks noGrp="1"/>
          </p:cNvSpPr>
          <p:nvPr>
            <p:ph type="sldNum" sz="quarter" idx="12"/>
          </p:nvPr>
        </p:nvSpPr>
        <p:spPr/>
        <p:txBody>
          <a:bodyPr/>
          <a:lstStyle/>
          <a:p>
            <a:fld id="{2DC3507B-3E7F-DC4A-B777-25EB735F4B91}" type="slidenum">
              <a:rPr lang="en-US" smtClean="0"/>
              <a:t>‹#›</a:t>
            </a:fld>
            <a:endParaRPr lang="en-US"/>
          </a:p>
        </p:txBody>
      </p:sp>
    </p:spTree>
    <p:extLst>
      <p:ext uri="{BB962C8B-B14F-4D97-AF65-F5344CB8AC3E}">
        <p14:creationId xmlns:p14="http://schemas.microsoft.com/office/powerpoint/2010/main" val="2320478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3D0869-311A-D945-9756-76736867A1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0CB286-EA52-E242-8DEF-F55670C885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42217-3DEC-C84E-AA6C-005E277C7656}"/>
              </a:ext>
            </a:extLst>
          </p:cNvPr>
          <p:cNvSpPr>
            <a:spLocks noGrp="1"/>
          </p:cNvSpPr>
          <p:nvPr>
            <p:ph type="dt" sz="half" idx="10"/>
          </p:nvPr>
        </p:nvSpPr>
        <p:spPr/>
        <p:txBody>
          <a:bodyPr/>
          <a:lstStyle/>
          <a:p>
            <a:fld id="{F86C06A3-F0BA-8345-AB46-A54F16103ADA}" type="datetimeFigureOut">
              <a:rPr lang="en-US" smtClean="0"/>
              <a:t>2/12/2020</a:t>
            </a:fld>
            <a:endParaRPr lang="en-US"/>
          </a:p>
        </p:txBody>
      </p:sp>
      <p:sp>
        <p:nvSpPr>
          <p:cNvPr id="5" name="Footer Placeholder 4">
            <a:extLst>
              <a:ext uri="{FF2B5EF4-FFF2-40B4-BE49-F238E27FC236}">
                <a16:creationId xmlns:a16="http://schemas.microsoft.com/office/drawing/2014/main" id="{488E4EE9-DE07-444A-B1F5-49B7F2C4D4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D804A-EDDA-4C44-AC19-0538E0B34449}"/>
              </a:ext>
            </a:extLst>
          </p:cNvPr>
          <p:cNvSpPr>
            <a:spLocks noGrp="1"/>
          </p:cNvSpPr>
          <p:nvPr>
            <p:ph type="sldNum" sz="quarter" idx="12"/>
          </p:nvPr>
        </p:nvSpPr>
        <p:spPr/>
        <p:txBody>
          <a:bodyPr/>
          <a:lstStyle/>
          <a:p>
            <a:fld id="{2DC3507B-3E7F-DC4A-B777-25EB735F4B91}" type="slidenum">
              <a:rPr lang="en-US" smtClean="0"/>
              <a:t>‹#›</a:t>
            </a:fld>
            <a:endParaRPr lang="en-US"/>
          </a:p>
        </p:txBody>
      </p:sp>
    </p:spTree>
    <p:extLst>
      <p:ext uri="{BB962C8B-B14F-4D97-AF65-F5344CB8AC3E}">
        <p14:creationId xmlns:p14="http://schemas.microsoft.com/office/powerpoint/2010/main" val="4128899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1013F-E6AA-EE48-A837-9F60E40125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5DF692-583F-9444-A380-FDFBAB494E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52101-6028-D441-882D-273B5B7C1F98}"/>
              </a:ext>
            </a:extLst>
          </p:cNvPr>
          <p:cNvSpPr>
            <a:spLocks noGrp="1"/>
          </p:cNvSpPr>
          <p:nvPr>
            <p:ph type="dt" sz="half" idx="10"/>
          </p:nvPr>
        </p:nvSpPr>
        <p:spPr/>
        <p:txBody>
          <a:bodyPr/>
          <a:lstStyle/>
          <a:p>
            <a:fld id="{F86C06A3-F0BA-8345-AB46-A54F16103ADA}" type="datetimeFigureOut">
              <a:rPr lang="en-US" smtClean="0"/>
              <a:t>2/12/2020</a:t>
            </a:fld>
            <a:endParaRPr lang="en-US"/>
          </a:p>
        </p:txBody>
      </p:sp>
      <p:sp>
        <p:nvSpPr>
          <p:cNvPr id="5" name="Footer Placeholder 4">
            <a:extLst>
              <a:ext uri="{FF2B5EF4-FFF2-40B4-BE49-F238E27FC236}">
                <a16:creationId xmlns:a16="http://schemas.microsoft.com/office/drawing/2014/main" id="{73661618-FE46-B241-BE4A-16CC2FA65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CC759A-DDE0-A64C-9ACE-56F091FDC008}"/>
              </a:ext>
            </a:extLst>
          </p:cNvPr>
          <p:cNvSpPr>
            <a:spLocks noGrp="1"/>
          </p:cNvSpPr>
          <p:nvPr>
            <p:ph type="sldNum" sz="quarter" idx="12"/>
          </p:nvPr>
        </p:nvSpPr>
        <p:spPr/>
        <p:txBody>
          <a:bodyPr/>
          <a:lstStyle/>
          <a:p>
            <a:fld id="{2DC3507B-3E7F-DC4A-B777-25EB735F4B91}" type="slidenum">
              <a:rPr lang="en-US" smtClean="0"/>
              <a:t>‹#›</a:t>
            </a:fld>
            <a:endParaRPr lang="en-US"/>
          </a:p>
        </p:txBody>
      </p:sp>
    </p:spTree>
    <p:extLst>
      <p:ext uri="{BB962C8B-B14F-4D97-AF65-F5344CB8AC3E}">
        <p14:creationId xmlns:p14="http://schemas.microsoft.com/office/powerpoint/2010/main" val="110429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18D6F-93CB-6645-A3B9-8DE507A13E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0F512B-14B0-B448-A01C-5B5DD746D6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108431-8512-7545-9C52-C018F1EAA28B}"/>
              </a:ext>
            </a:extLst>
          </p:cNvPr>
          <p:cNvSpPr>
            <a:spLocks noGrp="1"/>
          </p:cNvSpPr>
          <p:nvPr>
            <p:ph type="dt" sz="half" idx="10"/>
          </p:nvPr>
        </p:nvSpPr>
        <p:spPr/>
        <p:txBody>
          <a:bodyPr/>
          <a:lstStyle/>
          <a:p>
            <a:fld id="{F86C06A3-F0BA-8345-AB46-A54F16103ADA}" type="datetimeFigureOut">
              <a:rPr lang="en-US" smtClean="0"/>
              <a:t>2/12/2020</a:t>
            </a:fld>
            <a:endParaRPr lang="en-US"/>
          </a:p>
        </p:txBody>
      </p:sp>
      <p:sp>
        <p:nvSpPr>
          <p:cNvPr id="5" name="Footer Placeholder 4">
            <a:extLst>
              <a:ext uri="{FF2B5EF4-FFF2-40B4-BE49-F238E27FC236}">
                <a16:creationId xmlns:a16="http://schemas.microsoft.com/office/drawing/2014/main" id="{D3998106-9295-F843-BE5F-1D3FB6B49A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B84CC-CEED-F84C-88A5-637BFBFE0828}"/>
              </a:ext>
            </a:extLst>
          </p:cNvPr>
          <p:cNvSpPr>
            <a:spLocks noGrp="1"/>
          </p:cNvSpPr>
          <p:nvPr>
            <p:ph type="sldNum" sz="quarter" idx="12"/>
          </p:nvPr>
        </p:nvSpPr>
        <p:spPr/>
        <p:txBody>
          <a:bodyPr/>
          <a:lstStyle/>
          <a:p>
            <a:fld id="{2DC3507B-3E7F-DC4A-B777-25EB735F4B91}" type="slidenum">
              <a:rPr lang="en-US" smtClean="0"/>
              <a:t>‹#›</a:t>
            </a:fld>
            <a:endParaRPr lang="en-US"/>
          </a:p>
        </p:txBody>
      </p:sp>
    </p:spTree>
    <p:extLst>
      <p:ext uri="{BB962C8B-B14F-4D97-AF65-F5344CB8AC3E}">
        <p14:creationId xmlns:p14="http://schemas.microsoft.com/office/powerpoint/2010/main" val="3931646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3664F-1417-D845-96D1-14CFC4A604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8EAA9-5D24-5048-9BF1-B3ECFDB1BE9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14A3FE-876E-8E49-A67D-8805C91F315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3A9C26-905A-9A46-9DD3-065B4CD409CC}"/>
              </a:ext>
            </a:extLst>
          </p:cNvPr>
          <p:cNvSpPr>
            <a:spLocks noGrp="1"/>
          </p:cNvSpPr>
          <p:nvPr>
            <p:ph type="dt" sz="half" idx="10"/>
          </p:nvPr>
        </p:nvSpPr>
        <p:spPr/>
        <p:txBody>
          <a:bodyPr/>
          <a:lstStyle/>
          <a:p>
            <a:fld id="{F86C06A3-F0BA-8345-AB46-A54F16103ADA}" type="datetimeFigureOut">
              <a:rPr lang="en-US" smtClean="0"/>
              <a:t>2/12/2020</a:t>
            </a:fld>
            <a:endParaRPr lang="en-US"/>
          </a:p>
        </p:txBody>
      </p:sp>
      <p:sp>
        <p:nvSpPr>
          <p:cNvPr id="6" name="Footer Placeholder 5">
            <a:extLst>
              <a:ext uri="{FF2B5EF4-FFF2-40B4-BE49-F238E27FC236}">
                <a16:creationId xmlns:a16="http://schemas.microsoft.com/office/drawing/2014/main" id="{78A8082F-E96F-0547-9DAE-ED87DA18E8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3E8374-DC8F-5842-8CD2-BB5BC3449BD6}"/>
              </a:ext>
            </a:extLst>
          </p:cNvPr>
          <p:cNvSpPr>
            <a:spLocks noGrp="1"/>
          </p:cNvSpPr>
          <p:nvPr>
            <p:ph type="sldNum" sz="quarter" idx="12"/>
          </p:nvPr>
        </p:nvSpPr>
        <p:spPr/>
        <p:txBody>
          <a:bodyPr/>
          <a:lstStyle/>
          <a:p>
            <a:fld id="{2DC3507B-3E7F-DC4A-B777-25EB735F4B91}" type="slidenum">
              <a:rPr lang="en-US" smtClean="0"/>
              <a:t>‹#›</a:t>
            </a:fld>
            <a:endParaRPr lang="en-US"/>
          </a:p>
        </p:txBody>
      </p:sp>
    </p:spTree>
    <p:extLst>
      <p:ext uri="{BB962C8B-B14F-4D97-AF65-F5344CB8AC3E}">
        <p14:creationId xmlns:p14="http://schemas.microsoft.com/office/powerpoint/2010/main" val="3667662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F757-F502-E94A-8EBC-78DEAC2751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63FB9E-D782-B34E-BC9D-07F8F4DADE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7685959-B39F-1E4B-966A-206DB5CD1E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2DEA2-6D55-CC4C-B21E-4C5DB65FC7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4BF5532-561A-3247-BB2C-57209A7AE6B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0EC3F8-CF90-9E46-AD4B-3F09A3A15ADC}"/>
              </a:ext>
            </a:extLst>
          </p:cNvPr>
          <p:cNvSpPr>
            <a:spLocks noGrp="1"/>
          </p:cNvSpPr>
          <p:nvPr>
            <p:ph type="dt" sz="half" idx="10"/>
          </p:nvPr>
        </p:nvSpPr>
        <p:spPr/>
        <p:txBody>
          <a:bodyPr/>
          <a:lstStyle/>
          <a:p>
            <a:fld id="{F86C06A3-F0BA-8345-AB46-A54F16103ADA}" type="datetimeFigureOut">
              <a:rPr lang="en-US" smtClean="0"/>
              <a:t>2/12/2020</a:t>
            </a:fld>
            <a:endParaRPr lang="en-US"/>
          </a:p>
        </p:txBody>
      </p:sp>
      <p:sp>
        <p:nvSpPr>
          <p:cNvPr id="8" name="Footer Placeholder 7">
            <a:extLst>
              <a:ext uri="{FF2B5EF4-FFF2-40B4-BE49-F238E27FC236}">
                <a16:creationId xmlns:a16="http://schemas.microsoft.com/office/drawing/2014/main" id="{0B9BB66A-503C-5743-8494-8300D35FF7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A1AD62-8868-5D45-9327-E035AF087E9F}"/>
              </a:ext>
            </a:extLst>
          </p:cNvPr>
          <p:cNvSpPr>
            <a:spLocks noGrp="1"/>
          </p:cNvSpPr>
          <p:nvPr>
            <p:ph type="sldNum" sz="quarter" idx="12"/>
          </p:nvPr>
        </p:nvSpPr>
        <p:spPr/>
        <p:txBody>
          <a:bodyPr/>
          <a:lstStyle/>
          <a:p>
            <a:fld id="{2DC3507B-3E7F-DC4A-B777-25EB735F4B91}" type="slidenum">
              <a:rPr lang="en-US" smtClean="0"/>
              <a:t>‹#›</a:t>
            </a:fld>
            <a:endParaRPr lang="en-US"/>
          </a:p>
        </p:txBody>
      </p:sp>
    </p:spTree>
    <p:extLst>
      <p:ext uri="{BB962C8B-B14F-4D97-AF65-F5344CB8AC3E}">
        <p14:creationId xmlns:p14="http://schemas.microsoft.com/office/powerpoint/2010/main" val="3855299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5735F-6F3A-6F49-97F0-AEA7CF79FD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D8C425-C8BD-A145-B7D1-4DE7D49B0E41}"/>
              </a:ext>
            </a:extLst>
          </p:cNvPr>
          <p:cNvSpPr>
            <a:spLocks noGrp="1"/>
          </p:cNvSpPr>
          <p:nvPr>
            <p:ph type="dt" sz="half" idx="10"/>
          </p:nvPr>
        </p:nvSpPr>
        <p:spPr/>
        <p:txBody>
          <a:bodyPr/>
          <a:lstStyle/>
          <a:p>
            <a:fld id="{F86C06A3-F0BA-8345-AB46-A54F16103ADA}" type="datetimeFigureOut">
              <a:rPr lang="en-US" smtClean="0"/>
              <a:t>2/12/2020</a:t>
            </a:fld>
            <a:endParaRPr lang="en-US"/>
          </a:p>
        </p:txBody>
      </p:sp>
      <p:sp>
        <p:nvSpPr>
          <p:cNvPr id="4" name="Footer Placeholder 3">
            <a:extLst>
              <a:ext uri="{FF2B5EF4-FFF2-40B4-BE49-F238E27FC236}">
                <a16:creationId xmlns:a16="http://schemas.microsoft.com/office/drawing/2014/main" id="{9C4EC256-2000-A24F-B415-FBA2CABFC1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8588CF-6742-B948-9911-BA1BE53F5B31}"/>
              </a:ext>
            </a:extLst>
          </p:cNvPr>
          <p:cNvSpPr>
            <a:spLocks noGrp="1"/>
          </p:cNvSpPr>
          <p:nvPr>
            <p:ph type="sldNum" sz="quarter" idx="12"/>
          </p:nvPr>
        </p:nvSpPr>
        <p:spPr/>
        <p:txBody>
          <a:bodyPr/>
          <a:lstStyle/>
          <a:p>
            <a:fld id="{2DC3507B-3E7F-DC4A-B777-25EB735F4B91}" type="slidenum">
              <a:rPr lang="en-US" smtClean="0"/>
              <a:t>‹#›</a:t>
            </a:fld>
            <a:endParaRPr lang="en-US"/>
          </a:p>
        </p:txBody>
      </p:sp>
    </p:spTree>
    <p:extLst>
      <p:ext uri="{BB962C8B-B14F-4D97-AF65-F5344CB8AC3E}">
        <p14:creationId xmlns:p14="http://schemas.microsoft.com/office/powerpoint/2010/main" val="3394426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131C8F-0C26-E440-9160-A69D87154180}"/>
              </a:ext>
            </a:extLst>
          </p:cNvPr>
          <p:cNvSpPr>
            <a:spLocks noGrp="1"/>
          </p:cNvSpPr>
          <p:nvPr>
            <p:ph type="dt" sz="half" idx="10"/>
          </p:nvPr>
        </p:nvSpPr>
        <p:spPr/>
        <p:txBody>
          <a:bodyPr/>
          <a:lstStyle/>
          <a:p>
            <a:fld id="{F86C06A3-F0BA-8345-AB46-A54F16103ADA}" type="datetimeFigureOut">
              <a:rPr lang="en-US" smtClean="0"/>
              <a:t>2/12/2020</a:t>
            </a:fld>
            <a:endParaRPr lang="en-US"/>
          </a:p>
        </p:txBody>
      </p:sp>
      <p:sp>
        <p:nvSpPr>
          <p:cNvPr id="3" name="Footer Placeholder 2">
            <a:extLst>
              <a:ext uri="{FF2B5EF4-FFF2-40B4-BE49-F238E27FC236}">
                <a16:creationId xmlns:a16="http://schemas.microsoft.com/office/drawing/2014/main" id="{0EA2CEBF-F143-0748-AEFC-351CF5120E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BA5BAA-79D5-314E-84A0-AF9604360AD4}"/>
              </a:ext>
            </a:extLst>
          </p:cNvPr>
          <p:cNvSpPr>
            <a:spLocks noGrp="1"/>
          </p:cNvSpPr>
          <p:nvPr>
            <p:ph type="sldNum" sz="quarter" idx="12"/>
          </p:nvPr>
        </p:nvSpPr>
        <p:spPr/>
        <p:txBody>
          <a:bodyPr/>
          <a:lstStyle/>
          <a:p>
            <a:fld id="{2DC3507B-3E7F-DC4A-B777-25EB735F4B91}" type="slidenum">
              <a:rPr lang="en-US" smtClean="0"/>
              <a:t>‹#›</a:t>
            </a:fld>
            <a:endParaRPr lang="en-US"/>
          </a:p>
        </p:txBody>
      </p:sp>
    </p:spTree>
    <p:extLst>
      <p:ext uri="{BB962C8B-B14F-4D97-AF65-F5344CB8AC3E}">
        <p14:creationId xmlns:p14="http://schemas.microsoft.com/office/powerpoint/2010/main" val="3385758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9A0AD-C7F7-9B44-AE21-B5F2BB650F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687F86-841E-EB40-8E35-9EF4190AE0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FC73D5-2D39-6E40-9700-85588985B3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F2D428-15B6-2E46-A574-37032D28F1EF}"/>
              </a:ext>
            </a:extLst>
          </p:cNvPr>
          <p:cNvSpPr>
            <a:spLocks noGrp="1"/>
          </p:cNvSpPr>
          <p:nvPr>
            <p:ph type="dt" sz="half" idx="10"/>
          </p:nvPr>
        </p:nvSpPr>
        <p:spPr/>
        <p:txBody>
          <a:bodyPr/>
          <a:lstStyle/>
          <a:p>
            <a:fld id="{F86C06A3-F0BA-8345-AB46-A54F16103ADA}" type="datetimeFigureOut">
              <a:rPr lang="en-US" smtClean="0"/>
              <a:t>2/12/2020</a:t>
            </a:fld>
            <a:endParaRPr lang="en-US"/>
          </a:p>
        </p:txBody>
      </p:sp>
      <p:sp>
        <p:nvSpPr>
          <p:cNvPr id="6" name="Footer Placeholder 5">
            <a:extLst>
              <a:ext uri="{FF2B5EF4-FFF2-40B4-BE49-F238E27FC236}">
                <a16:creationId xmlns:a16="http://schemas.microsoft.com/office/drawing/2014/main" id="{CEC64533-DDBF-674E-A1C0-130D34BFD3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61C76-97C6-CA4C-AC85-8DD0B28AAF13}"/>
              </a:ext>
            </a:extLst>
          </p:cNvPr>
          <p:cNvSpPr>
            <a:spLocks noGrp="1"/>
          </p:cNvSpPr>
          <p:nvPr>
            <p:ph type="sldNum" sz="quarter" idx="12"/>
          </p:nvPr>
        </p:nvSpPr>
        <p:spPr/>
        <p:txBody>
          <a:bodyPr/>
          <a:lstStyle/>
          <a:p>
            <a:fld id="{2DC3507B-3E7F-DC4A-B777-25EB735F4B91}" type="slidenum">
              <a:rPr lang="en-US" smtClean="0"/>
              <a:t>‹#›</a:t>
            </a:fld>
            <a:endParaRPr lang="en-US"/>
          </a:p>
        </p:txBody>
      </p:sp>
    </p:spTree>
    <p:extLst>
      <p:ext uri="{BB962C8B-B14F-4D97-AF65-F5344CB8AC3E}">
        <p14:creationId xmlns:p14="http://schemas.microsoft.com/office/powerpoint/2010/main" val="964929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AD8C3-2E59-F241-8852-271D3B01D8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6A1696-2C92-5649-BB7F-E8404DB0E4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7E3BDB-A8A5-D646-B208-879D24B008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72EC51-F87F-C04E-AD60-A36F9C13B6CB}"/>
              </a:ext>
            </a:extLst>
          </p:cNvPr>
          <p:cNvSpPr>
            <a:spLocks noGrp="1"/>
          </p:cNvSpPr>
          <p:nvPr>
            <p:ph type="dt" sz="half" idx="10"/>
          </p:nvPr>
        </p:nvSpPr>
        <p:spPr/>
        <p:txBody>
          <a:bodyPr/>
          <a:lstStyle/>
          <a:p>
            <a:fld id="{F86C06A3-F0BA-8345-AB46-A54F16103ADA}" type="datetimeFigureOut">
              <a:rPr lang="en-US" smtClean="0"/>
              <a:t>2/12/2020</a:t>
            </a:fld>
            <a:endParaRPr lang="en-US"/>
          </a:p>
        </p:txBody>
      </p:sp>
      <p:sp>
        <p:nvSpPr>
          <p:cNvPr id="6" name="Footer Placeholder 5">
            <a:extLst>
              <a:ext uri="{FF2B5EF4-FFF2-40B4-BE49-F238E27FC236}">
                <a16:creationId xmlns:a16="http://schemas.microsoft.com/office/drawing/2014/main" id="{C3615245-AF49-4649-8B6A-09512081F1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CBE1CC-EB95-C246-A26A-F06B6A86674E}"/>
              </a:ext>
            </a:extLst>
          </p:cNvPr>
          <p:cNvSpPr>
            <a:spLocks noGrp="1"/>
          </p:cNvSpPr>
          <p:nvPr>
            <p:ph type="sldNum" sz="quarter" idx="12"/>
          </p:nvPr>
        </p:nvSpPr>
        <p:spPr/>
        <p:txBody>
          <a:bodyPr/>
          <a:lstStyle/>
          <a:p>
            <a:fld id="{2DC3507B-3E7F-DC4A-B777-25EB735F4B91}" type="slidenum">
              <a:rPr lang="en-US" smtClean="0"/>
              <a:t>‹#›</a:t>
            </a:fld>
            <a:endParaRPr lang="en-US"/>
          </a:p>
        </p:txBody>
      </p:sp>
    </p:spTree>
    <p:extLst>
      <p:ext uri="{BB962C8B-B14F-4D97-AF65-F5344CB8AC3E}">
        <p14:creationId xmlns:p14="http://schemas.microsoft.com/office/powerpoint/2010/main" val="3947744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CD2095-7554-1347-B416-C0AF4BAB66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845644-FB9B-D248-9D88-B71AA7BF1E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C1628-681F-D34F-A193-BE4A81E8D2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C06A3-F0BA-8345-AB46-A54F16103ADA}" type="datetimeFigureOut">
              <a:rPr lang="en-US" smtClean="0"/>
              <a:t>2/12/2020</a:t>
            </a:fld>
            <a:endParaRPr lang="en-US"/>
          </a:p>
        </p:txBody>
      </p:sp>
      <p:sp>
        <p:nvSpPr>
          <p:cNvPr id="5" name="Footer Placeholder 4">
            <a:extLst>
              <a:ext uri="{FF2B5EF4-FFF2-40B4-BE49-F238E27FC236}">
                <a16:creationId xmlns:a16="http://schemas.microsoft.com/office/drawing/2014/main" id="{1EE0C3AD-C517-804B-9684-4E97D414D0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60A178-13EB-0741-92C4-4558904354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C3507B-3E7F-DC4A-B777-25EB735F4B91}" type="slidenum">
              <a:rPr lang="en-US" smtClean="0"/>
              <a:t>‹#›</a:t>
            </a:fld>
            <a:endParaRPr lang="en-US"/>
          </a:p>
        </p:txBody>
      </p:sp>
    </p:spTree>
    <p:extLst>
      <p:ext uri="{BB962C8B-B14F-4D97-AF65-F5344CB8AC3E}">
        <p14:creationId xmlns:p14="http://schemas.microsoft.com/office/powerpoint/2010/main" val="2844551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tiff"/></Relationships>
</file>

<file path=ppt/slides/_rels/slide1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7.xml"/><Relationship Id="rId4" Type="http://schemas.openxmlformats.org/officeDocument/2006/relationships/image" Target="../media/image17.tiff"/></Relationships>
</file>

<file path=ppt/slides/_rels/slide2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s>
</file>

<file path=ppt/slides/_rels/slide34.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1.tiff"/><Relationship Id="rId4" Type="http://schemas.openxmlformats.org/officeDocument/2006/relationships/image" Target="../media/image40.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7B6285-CE6D-DF49-85C5-2ADEF274E92D}"/>
              </a:ext>
            </a:extLst>
          </p:cNvPr>
          <p:cNvSpPr/>
          <p:nvPr/>
        </p:nvSpPr>
        <p:spPr>
          <a:xfrm>
            <a:off x="480061" y="440859"/>
            <a:ext cx="12213521" cy="3677930"/>
          </a:xfrm>
          <a:prstGeom prst="rect">
            <a:avLst/>
          </a:prstGeom>
        </p:spPr>
        <p:txBody>
          <a:bodyPr wrap="square">
            <a:spAutoFit/>
          </a:bodyPr>
          <a:lstStyle/>
          <a:p>
            <a:pPr>
              <a:spcAft>
                <a:spcPts val="1200"/>
              </a:spcAft>
            </a:pPr>
            <a:r>
              <a:rPr lang="en-US" sz="2800" b="1" dirty="0">
                <a:latin typeface="Arial" panose="020B0604020202020204" pitchFamily="34" charset="0"/>
                <a:ea typeface="Calibri" panose="020F0502020204030204" pitchFamily="34" charset="0"/>
                <a:cs typeface="Arial" panose="020B0604020202020204" pitchFamily="34" charset="0"/>
              </a:rPr>
              <a:t>Lecture time: 4 to 6 PM</a:t>
            </a:r>
          </a:p>
          <a:p>
            <a:pPr>
              <a:spcBef>
                <a:spcPts val="3000"/>
              </a:spcBef>
              <a:spcAft>
                <a:spcPts val="1200"/>
              </a:spcAft>
            </a:pPr>
            <a:r>
              <a:rPr lang="en-US" sz="2000" dirty="0">
                <a:latin typeface="Arial" panose="020B0604020202020204" pitchFamily="34" charset="0"/>
                <a:ea typeface="Calibri" panose="020F0502020204030204" pitchFamily="34" charset="0"/>
                <a:cs typeface="Arial" panose="020B0604020202020204" pitchFamily="34" charset="0"/>
              </a:rPr>
              <a:t>Lecture 1. Genetics (February 3)</a:t>
            </a:r>
          </a:p>
          <a:p>
            <a:pPr>
              <a:spcAft>
                <a:spcPts val="1200"/>
              </a:spcAft>
            </a:pPr>
            <a:r>
              <a:rPr lang="en-US" sz="2000" dirty="0">
                <a:latin typeface="Arial" panose="020B0604020202020204" pitchFamily="34" charset="0"/>
                <a:ea typeface="Calibri" panose="020F0502020204030204" pitchFamily="34" charset="0"/>
                <a:cs typeface="Arial" panose="020B0604020202020204" pitchFamily="34" charset="0"/>
              </a:rPr>
              <a:t>Lecture 2: Molecular Genetics (February 5)</a:t>
            </a:r>
          </a:p>
          <a:p>
            <a:pPr>
              <a:spcAft>
                <a:spcPts val="1200"/>
              </a:spcAft>
            </a:pPr>
            <a:r>
              <a:rPr lang="en-US" sz="2000" dirty="0">
                <a:latin typeface="Arial" panose="020B0604020202020204" pitchFamily="34" charset="0"/>
                <a:ea typeface="Calibri" panose="020F0502020204030204" pitchFamily="34" charset="0"/>
                <a:cs typeface="Arial" panose="020B0604020202020204" pitchFamily="34" charset="0"/>
              </a:rPr>
              <a:t>Lecture 3: Molecular Markers and Molecular Breeding (February 7)</a:t>
            </a:r>
          </a:p>
          <a:p>
            <a:pPr>
              <a:spcAft>
                <a:spcPts val="1200"/>
              </a:spcAft>
            </a:pP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Lecture 4: Transgenic Technology: Methods (February 10)</a:t>
            </a:r>
          </a:p>
          <a:p>
            <a:pPr>
              <a:spcAft>
                <a:spcPts val="1200"/>
              </a:spcAft>
            </a:pPr>
            <a:r>
              <a:rPr lang="en-US" sz="2000" dirty="0">
                <a:latin typeface="Arial" panose="020B0604020202020204" pitchFamily="34" charset="0"/>
                <a:ea typeface="Calibri" panose="020F0502020204030204" pitchFamily="34" charset="0"/>
                <a:cs typeface="Arial" panose="020B0604020202020204" pitchFamily="34" charset="0"/>
              </a:rPr>
              <a:t>Lecture 5: Transgenic Technology: Trait Addition or Modification (February 12)</a:t>
            </a:r>
          </a:p>
          <a:p>
            <a:pPr>
              <a:spcAft>
                <a:spcPts val="1200"/>
              </a:spcAft>
            </a:pPr>
            <a:r>
              <a:rPr lang="en-US" sz="2000" dirty="0">
                <a:latin typeface="Arial" panose="020B0604020202020204" pitchFamily="34" charset="0"/>
                <a:ea typeface="Calibri" panose="020F0502020204030204" pitchFamily="34" charset="0"/>
                <a:cs typeface="Arial" panose="020B0604020202020204" pitchFamily="34" charset="0"/>
              </a:rPr>
              <a:t>Lecture 6: Recent Advances in Plant Breeding (February 14)</a:t>
            </a:r>
          </a:p>
        </p:txBody>
      </p:sp>
      <p:sp>
        <p:nvSpPr>
          <p:cNvPr id="3" name="TextBox 2">
            <a:extLst>
              <a:ext uri="{FF2B5EF4-FFF2-40B4-BE49-F238E27FC236}">
                <a16:creationId xmlns:a16="http://schemas.microsoft.com/office/drawing/2014/main" id="{0C7C12A8-DAD7-0C41-9CC8-B48074A272A8}"/>
              </a:ext>
            </a:extLst>
          </p:cNvPr>
          <p:cNvSpPr txBox="1"/>
          <p:nvPr/>
        </p:nvSpPr>
        <p:spPr>
          <a:xfrm>
            <a:off x="5987982" y="4857452"/>
            <a:ext cx="6705600" cy="200054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Madan K. Bhattacharyya, Ph.D.</a:t>
            </a:r>
          </a:p>
          <a:p>
            <a:r>
              <a:rPr lang="en-US" sz="2400" dirty="0">
                <a:latin typeface="Arial" panose="020B0604020202020204" pitchFamily="34" charset="0"/>
                <a:cs typeface="Arial" panose="020B0604020202020204" pitchFamily="34" charset="0"/>
              </a:rPr>
              <a:t>Professor, Iowa State University</a:t>
            </a:r>
          </a:p>
          <a:p>
            <a:r>
              <a:rPr lang="en-US" sz="2400" dirty="0">
                <a:latin typeface="Arial" panose="020B0604020202020204" pitchFamily="34" charset="0"/>
                <a:cs typeface="Arial" panose="020B0604020202020204" pitchFamily="34" charset="0"/>
              </a:rPr>
              <a:t>Adjunct Prof., Assam Agricultural University</a:t>
            </a:r>
          </a:p>
          <a:p>
            <a:r>
              <a:rPr lang="en-US" sz="2800" b="1" dirty="0" err="1">
                <a:solidFill>
                  <a:srgbClr val="2256C0"/>
                </a:solidFill>
                <a:latin typeface="Arial" panose="020B0604020202020204" pitchFamily="34" charset="0"/>
                <a:cs typeface="Arial" panose="020B0604020202020204" pitchFamily="34" charset="0"/>
              </a:rPr>
              <a:t>mbhattac@iastate.edu</a:t>
            </a:r>
            <a:endParaRPr lang="en-US" sz="2800" b="1" dirty="0">
              <a:solidFill>
                <a:srgbClr val="2256C0"/>
              </a:solidFill>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9202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09695B6-3D33-9B4D-8709-988E1CB26CD4}"/>
              </a:ext>
            </a:extLst>
          </p:cNvPr>
          <p:cNvGrpSpPr/>
          <p:nvPr/>
        </p:nvGrpSpPr>
        <p:grpSpPr>
          <a:xfrm>
            <a:off x="3375210" y="549199"/>
            <a:ext cx="6373907" cy="6308801"/>
            <a:chOff x="3369530" y="109293"/>
            <a:chExt cx="6984706" cy="6777732"/>
          </a:xfrm>
        </p:grpSpPr>
        <p:pic>
          <p:nvPicPr>
            <p:cNvPr id="2" name="Picture 1">
              <a:extLst>
                <a:ext uri="{FF2B5EF4-FFF2-40B4-BE49-F238E27FC236}">
                  <a16:creationId xmlns:a16="http://schemas.microsoft.com/office/drawing/2014/main" id="{E58B682E-6AE5-FC42-AB4E-5566CB16544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b="4874"/>
            <a:stretch/>
          </p:blipFill>
          <p:spPr>
            <a:xfrm>
              <a:off x="3369530" y="109293"/>
              <a:ext cx="5452940" cy="6777732"/>
            </a:xfrm>
            <a:prstGeom prst="rect">
              <a:avLst/>
            </a:prstGeom>
          </p:spPr>
        </p:pic>
        <p:sp>
          <p:nvSpPr>
            <p:cNvPr id="4" name="Left Arrow 3">
              <a:extLst>
                <a:ext uri="{FF2B5EF4-FFF2-40B4-BE49-F238E27FC236}">
                  <a16:creationId xmlns:a16="http://schemas.microsoft.com/office/drawing/2014/main" id="{BDEF3611-335D-6D43-87E6-4C74E6736BDB}"/>
                </a:ext>
              </a:extLst>
            </p:cNvPr>
            <p:cNvSpPr/>
            <p:nvPr/>
          </p:nvSpPr>
          <p:spPr>
            <a:xfrm>
              <a:off x="8269941" y="5876366"/>
              <a:ext cx="779930" cy="1613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a:extLst>
                <a:ext uri="{FF2B5EF4-FFF2-40B4-BE49-F238E27FC236}">
                  <a16:creationId xmlns:a16="http://schemas.microsoft.com/office/drawing/2014/main" id="{4CBFE1FB-87A3-4D44-AD88-7671BDB4BBB2}"/>
                </a:ext>
              </a:extLst>
            </p:cNvPr>
            <p:cNvSpPr/>
            <p:nvPr/>
          </p:nvSpPr>
          <p:spPr>
            <a:xfrm>
              <a:off x="8269941" y="6153096"/>
              <a:ext cx="779930" cy="1613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9A19F48-5627-A34F-94AF-6492C5836082}"/>
                </a:ext>
              </a:extLst>
            </p:cNvPr>
            <p:cNvSpPr txBox="1"/>
            <p:nvPr/>
          </p:nvSpPr>
          <p:spPr>
            <a:xfrm>
              <a:off x="9049871" y="5743120"/>
              <a:ext cx="1304365" cy="369332"/>
            </a:xfrm>
            <a:prstGeom prst="rect">
              <a:avLst/>
            </a:prstGeom>
            <a:noFill/>
          </p:spPr>
          <p:txBody>
            <a:bodyPr wrap="square" rtlCol="0">
              <a:spAutoFit/>
            </a:bodyPr>
            <a:lstStyle/>
            <a:p>
              <a:r>
                <a:rPr lang="en-US" dirty="0"/>
                <a:t>Vector</a:t>
              </a:r>
            </a:p>
          </p:txBody>
        </p:sp>
        <p:sp>
          <p:nvSpPr>
            <p:cNvPr id="7" name="TextBox 6">
              <a:extLst>
                <a:ext uri="{FF2B5EF4-FFF2-40B4-BE49-F238E27FC236}">
                  <a16:creationId xmlns:a16="http://schemas.microsoft.com/office/drawing/2014/main" id="{3B40328F-6B43-9040-BE11-A86B3A7B0A94}"/>
                </a:ext>
              </a:extLst>
            </p:cNvPr>
            <p:cNvSpPr txBox="1"/>
            <p:nvPr/>
          </p:nvSpPr>
          <p:spPr>
            <a:xfrm>
              <a:off x="9049871" y="6049112"/>
              <a:ext cx="1304365" cy="369332"/>
            </a:xfrm>
            <a:prstGeom prst="rect">
              <a:avLst/>
            </a:prstGeom>
            <a:noFill/>
          </p:spPr>
          <p:txBody>
            <a:bodyPr wrap="square" rtlCol="0">
              <a:spAutoFit/>
            </a:bodyPr>
            <a:lstStyle/>
            <a:p>
              <a:r>
                <a:rPr lang="en-US" dirty="0"/>
                <a:t>Insert</a:t>
              </a:r>
            </a:p>
          </p:txBody>
        </p:sp>
      </p:grpSp>
      <p:sp>
        <p:nvSpPr>
          <p:cNvPr id="9" name="TextBox 8">
            <a:extLst>
              <a:ext uri="{FF2B5EF4-FFF2-40B4-BE49-F238E27FC236}">
                <a16:creationId xmlns:a16="http://schemas.microsoft.com/office/drawing/2014/main" id="{95843BFF-DA20-2C40-8AE2-CFAADE759743}"/>
              </a:ext>
            </a:extLst>
          </p:cNvPr>
          <p:cNvSpPr txBox="1"/>
          <p:nvPr/>
        </p:nvSpPr>
        <p:spPr>
          <a:xfrm>
            <a:off x="26894" y="-54492"/>
            <a:ext cx="12192000"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Cloning DNA fragments </a:t>
            </a:r>
          </a:p>
        </p:txBody>
      </p:sp>
    </p:spTree>
    <p:extLst>
      <p:ext uri="{BB962C8B-B14F-4D97-AF65-F5344CB8AC3E}">
        <p14:creationId xmlns:p14="http://schemas.microsoft.com/office/powerpoint/2010/main" val="2411818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Colony PCR-MYB42g2-2 </a:t>
            </a:r>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62066" y="2090057"/>
            <a:ext cx="4901247" cy="2584579"/>
          </a:xfrm>
        </p:spPr>
      </p:pic>
      <p:sp>
        <p:nvSpPr>
          <p:cNvPr id="5" name="TextBox 4"/>
          <p:cNvSpPr txBox="1"/>
          <p:nvPr/>
        </p:nvSpPr>
        <p:spPr>
          <a:xfrm>
            <a:off x="2008870" y="1742123"/>
            <a:ext cx="5631188" cy="369332"/>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     L       A1    A2     A3    M2-1 M2-2 M2-3 M2-4  M13</a:t>
            </a:r>
            <a:r>
              <a:rPr lang="en-US" dirty="0"/>
              <a:t>	</a:t>
            </a:r>
          </a:p>
        </p:txBody>
      </p:sp>
      <p:sp>
        <p:nvSpPr>
          <p:cNvPr id="6" name="Down Arrow 5"/>
          <p:cNvSpPr/>
          <p:nvPr/>
        </p:nvSpPr>
        <p:spPr>
          <a:xfrm flipH="1">
            <a:off x="4937713" y="1393592"/>
            <a:ext cx="221687" cy="46807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26564" y="2882386"/>
            <a:ext cx="705642" cy="369332"/>
          </a:xfrm>
          <a:prstGeom prst="rect">
            <a:avLst/>
          </a:prstGeom>
        </p:spPr>
        <p:txBody>
          <a:bodyPr wrap="none">
            <a:spAutoFit/>
          </a:bodyPr>
          <a:lstStyle/>
          <a:p>
            <a:r>
              <a:rPr lang="en-US" b="1" dirty="0">
                <a:solidFill>
                  <a:srgbClr val="FF0000"/>
                </a:solidFill>
              </a:rPr>
              <a:t>1696 </a:t>
            </a:r>
            <a:endParaRPr lang="en-US" dirty="0"/>
          </a:p>
        </p:txBody>
      </p:sp>
      <p:grpSp>
        <p:nvGrpSpPr>
          <p:cNvPr id="8" name="Group 7"/>
          <p:cNvGrpSpPr/>
          <p:nvPr/>
        </p:nvGrpSpPr>
        <p:grpSpPr>
          <a:xfrm>
            <a:off x="2308090" y="4940003"/>
            <a:ext cx="7012389" cy="1322773"/>
            <a:chOff x="2301461" y="4790069"/>
            <a:chExt cx="7012389" cy="1322773"/>
          </a:xfrm>
        </p:grpSpPr>
        <p:cxnSp>
          <p:nvCxnSpPr>
            <p:cNvPr id="9" name="Straight Connector 8"/>
            <p:cNvCxnSpPr/>
            <p:nvPr/>
          </p:nvCxnSpPr>
          <p:spPr>
            <a:xfrm flipV="1">
              <a:off x="4388499" y="5694233"/>
              <a:ext cx="4615542" cy="136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Down Arrow 9"/>
            <p:cNvSpPr/>
            <p:nvPr/>
          </p:nvSpPr>
          <p:spPr>
            <a:xfrm>
              <a:off x="3432165" y="5084667"/>
              <a:ext cx="207897" cy="8179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8509519" y="5153676"/>
              <a:ext cx="214604" cy="8308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235020" y="4790069"/>
              <a:ext cx="798382" cy="369332"/>
            </a:xfrm>
            <a:prstGeom prst="rect">
              <a:avLst/>
            </a:prstGeom>
            <a:noFill/>
          </p:spPr>
          <p:txBody>
            <a:bodyPr wrap="square" rtlCol="0">
              <a:spAutoFit/>
            </a:bodyPr>
            <a:lstStyle/>
            <a:p>
              <a:r>
                <a:rPr lang="en-US" i="1" dirty="0" err="1"/>
                <a:t>Xba</a:t>
              </a:r>
              <a:r>
                <a:rPr lang="en-US" dirty="0" err="1"/>
                <a:t>I</a:t>
              </a:r>
              <a:endParaRPr lang="en-US" dirty="0"/>
            </a:p>
          </p:txBody>
        </p:sp>
        <p:cxnSp>
          <p:nvCxnSpPr>
            <p:cNvPr id="13" name="Straight Connector 12"/>
            <p:cNvCxnSpPr/>
            <p:nvPr/>
          </p:nvCxnSpPr>
          <p:spPr>
            <a:xfrm>
              <a:off x="2313992" y="5493625"/>
              <a:ext cx="4506686" cy="29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86471" y="5523258"/>
              <a:ext cx="855516"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286471" y="5707924"/>
              <a:ext cx="855516"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141987" y="5322651"/>
              <a:ext cx="0" cy="6489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269378" y="5335624"/>
              <a:ext cx="0" cy="6489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8082210" y="6105932"/>
              <a:ext cx="854617" cy="691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301461" y="5590236"/>
              <a:ext cx="245564" cy="1234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660707" y="5621831"/>
              <a:ext cx="653143" cy="369332"/>
            </a:xfrm>
            <a:prstGeom prst="rect">
              <a:avLst/>
            </a:prstGeom>
            <a:noFill/>
          </p:spPr>
          <p:txBody>
            <a:bodyPr wrap="square" rtlCol="0">
              <a:spAutoFit/>
            </a:bodyPr>
            <a:lstStyle/>
            <a:p>
              <a:r>
                <a:rPr lang="en-US" dirty="0"/>
                <a:t>4bsp</a:t>
              </a:r>
            </a:p>
          </p:txBody>
        </p:sp>
        <p:sp>
          <p:nvSpPr>
            <p:cNvPr id="21" name="TextBox 20"/>
            <p:cNvSpPr txBox="1"/>
            <p:nvPr/>
          </p:nvSpPr>
          <p:spPr>
            <a:xfrm>
              <a:off x="6546164" y="5647121"/>
              <a:ext cx="1450171" cy="369332"/>
            </a:xfrm>
            <a:prstGeom prst="rect">
              <a:avLst/>
            </a:prstGeom>
            <a:noFill/>
          </p:spPr>
          <p:txBody>
            <a:bodyPr wrap="square" rtlCol="0">
              <a:spAutoFit/>
            </a:bodyPr>
            <a:lstStyle/>
            <a:p>
              <a:r>
                <a:rPr lang="en-US" dirty="0"/>
                <a:t>1184bsp</a:t>
              </a:r>
            </a:p>
          </p:txBody>
        </p:sp>
        <p:sp>
          <p:nvSpPr>
            <p:cNvPr id="22" name="TextBox 21"/>
            <p:cNvSpPr txBox="1"/>
            <p:nvPr/>
          </p:nvSpPr>
          <p:spPr>
            <a:xfrm>
              <a:off x="5379837" y="5667309"/>
              <a:ext cx="856518" cy="369332"/>
            </a:xfrm>
            <a:prstGeom prst="rect">
              <a:avLst/>
            </a:prstGeom>
            <a:noFill/>
          </p:spPr>
          <p:txBody>
            <a:bodyPr wrap="square" rtlCol="0">
              <a:spAutoFit/>
            </a:bodyPr>
            <a:lstStyle/>
            <a:p>
              <a:r>
                <a:rPr lang="en-US" dirty="0"/>
                <a:t>20bsp</a:t>
              </a:r>
            </a:p>
          </p:txBody>
        </p:sp>
        <p:sp>
          <p:nvSpPr>
            <p:cNvPr id="23" name="TextBox 22"/>
            <p:cNvSpPr txBox="1"/>
            <p:nvPr/>
          </p:nvSpPr>
          <p:spPr>
            <a:xfrm>
              <a:off x="3938323" y="5700815"/>
              <a:ext cx="992761" cy="369332"/>
            </a:xfrm>
            <a:prstGeom prst="rect">
              <a:avLst/>
            </a:prstGeom>
            <a:noFill/>
          </p:spPr>
          <p:txBody>
            <a:bodyPr wrap="square" rtlCol="0">
              <a:spAutoFit/>
            </a:bodyPr>
            <a:lstStyle/>
            <a:p>
              <a:r>
                <a:rPr lang="en-US" dirty="0"/>
                <a:t>195bsp</a:t>
              </a:r>
            </a:p>
          </p:txBody>
        </p:sp>
        <p:sp>
          <p:nvSpPr>
            <p:cNvPr id="24" name="TextBox 23"/>
            <p:cNvSpPr txBox="1"/>
            <p:nvPr/>
          </p:nvSpPr>
          <p:spPr>
            <a:xfrm>
              <a:off x="2533545" y="5547632"/>
              <a:ext cx="992761" cy="369332"/>
            </a:xfrm>
            <a:prstGeom prst="rect">
              <a:avLst/>
            </a:prstGeom>
            <a:noFill/>
          </p:spPr>
          <p:txBody>
            <a:bodyPr wrap="square" rtlCol="0">
              <a:spAutoFit/>
            </a:bodyPr>
            <a:lstStyle/>
            <a:p>
              <a:r>
                <a:rPr lang="en-US" dirty="0"/>
                <a:t>293bsp</a:t>
              </a:r>
            </a:p>
          </p:txBody>
        </p:sp>
      </p:grpSp>
      <p:sp>
        <p:nvSpPr>
          <p:cNvPr id="25" name="TextBox 24"/>
          <p:cNvSpPr txBox="1"/>
          <p:nvPr/>
        </p:nvSpPr>
        <p:spPr>
          <a:xfrm>
            <a:off x="7589855" y="3315910"/>
            <a:ext cx="3461248" cy="15696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Using the green forward and reverse primers cloned inserts in E. coli were evaluated. </a:t>
            </a:r>
          </a:p>
        </p:txBody>
      </p:sp>
      <p:sp>
        <p:nvSpPr>
          <p:cNvPr id="26" name="TextBox 25">
            <a:extLst>
              <a:ext uri="{FF2B5EF4-FFF2-40B4-BE49-F238E27FC236}">
                <a16:creationId xmlns:a16="http://schemas.microsoft.com/office/drawing/2014/main" id="{D8EE931F-78F6-B147-BB1D-05788C601EC6}"/>
              </a:ext>
            </a:extLst>
          </p:cNvPr>
          <p:cNvSpPr txBox="1"/>
          <p:nvPr/>
        </p:nvSpPr>
        <p:spPr>
          <a:xfrm>
            <a:off x="3247500" y="4839970"/>
            <a:ext cx="798382" cy="369332"/>
          </a:xfrm>
          <a:prstGeom prst="rect">
            <a:avLst/>
          </a:prstGeom>
          <a:noFill/>
        </p:spPr>
        <p:txBody>
          <a:bodyPr wrap="square" rtlCol="0">
            <a:spAutoFit/>
          </a:bodyPr>
          <a:lstStyle/>
          <a:p>
            <a:r>
              <a:rPr lang="en-US" i="1" dirty="0" err="1"/>
              <a:t>Afl</a:t>
            </a:r>
            <a:r>
              <a:rPr lang="en-US" dirty="0" err="1"/>
              <a:t>II</a:t>
            </a:r>
            <a:endParaRPr lang="en-US" dirty="0"/>
          </a:p>
        </p:txBody>
      </p:sp>
      <p:sp>
        <p:nvSpPr>
          <p:cNvPr id="3" name="TextBox 2">
            <a:extLst>
              <a:ext uri="{FF2B5EF4-FFF2-40B4-BE49-F238E27FC236}">
                <a16:creationId xmlns:a16="http://schemas.microsoft.com/office/drawing/2014/main" id="{3BFAAC9D-65FD-5047-B347-05D6182B6FA5}"/>
              </a:ext>
            </a:extLst>
          </p:cNvPr>
          <p:cNvSpPr txBox="1"/>
          <p:nvPr/>
        </p:nvSpPr>
        <p:spPr>
          <a:xfrm>
            <a:off x="7516905" y="1976718"/>
            <a:ext cx="4550769" cy="1384995"/>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Sequence the clone just to make sure that there is no error.</a:t>
            </a:r>
          </a:p>
        </p:txBody>
      </p:sp>
    </p:spTree>
    <p:extLst>
      <p:ext uri="{BB962C8B-B14F-4D97-AF65-F5344CB8AC3E}">
        <p14:creationId xmlns:p14="http://schemas.microsoft.com/office/powerpoint/2010/main" val="3723309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E9BE78-6A06-3844-A2A5-476F22947DF6}"/>
              </a:ext>
            </a:extLst>
          </p:cNvPr>
          <p:cNvSpPr/>
          <p:nvPr/>
        </p:nvSpPr>
        <p:spPr>
          <a:xfrm>
            <a:off x="320411" y="-390138"/>
            <a:ext cx="11856349" cy="7248138"/>
          </a:xfrm>
          <a:prstGeom prst="rect">
            <a:avLst/>
          </a:prstGeom>
        </p:spPr>
        <p:txBody>
          <a:bodyPr wrap="square">
            <a:spAutoFit/>
          </a:bodyPr>
          <a:lstStyle/>
          <a:p>
            <a:r>
              <a:rPr lang="en-US" sz="2400" dirty="0">
                <a:effectLst/>
                <a:latin typeface="Arial" panose="020B0604020202020204" pitchFamily="34" charset="0"/>
              </a:rPr>
              <a:t/>
            </a:r>
            <a:br>
              <a:rPr lang="en-US" sz="2400" dirty="0">
                <a:effectLst/>
                <a:latin typeface="Arial" panose="020B0604020202020204" pitchFamily="34" charset="0"/>
              </a:rPr>
            </a:br>
            <a:endParaRPr lang="en-US" sz="2400" dirty="0">
              <a:effectLst/>
              <a:latin typeface="Arial" panose="020B0604020202020204" pitchFamily="34" charset="0"/>
            </a:endParaRPr>
          </a:p>
          <a:p>
            <a:pPr algn="ctr">
              <a:spcAft>
                <a:spcPts val="1800"/>
              </a:spcAft>
            </a:pPr>
            <a:r>
              <a:rPr lang="en-US" sz="3200" b="1" dirty="0">
                <a:effectLst/>
                <a:latin typeface="Arial" panose="020B0604020202020204" pitchFamily="34" charset="0"/>
              </a:rPr>
              <a:t>Cloning Vectors</a:t>
            </a:r>
          </a:p>
          <a:p>
            <a:r>
              <a:rPr lang="en-US" sz="2400" b="1" dirty="0">
                <a:effectLst/>
                <a:latin typeface="Arial" panose="020B0604020202020204" pitchFamily="34" charset="0"/>
              </a:rPr>
              <a:t>Cloning Vector Definition and Requirements </a:t>
            </a:r>
            <a:endParaRPr lang="en-US" sz="2400" dirty="0">
              <a:effectLst/>
              <a:latin typeface="Arial" panose="020B0604020202020204" pitchFamily="34" charset="0"/>
            </a:endParaRPr>
          </a:p>
          <a:p>
            <a:pPr marL="457200" indent="-457200">
              <a:buFont typeface="+mj-lt"/>
              <a:buAutoNum type="arabicPeriod"/>
            </a:pPr>
            <a:r>
              <a:rPr lang="en-US" sz="2400" dirty="0">
                <a:effectLst/>
                <a:latin typeface="Arial" panose="020B0604020202020204" pitchFamily="34" charset="0"/>
              </a:rPr>
              <a:t>Should maintain itself in the new cellular environment following transformation:</a:t>
            </a:r>
          </a:p>
          <a:p>
            <a:pPr marL="457200" indent="-457200">
              <a:buFont typeface="+mj-lt"/>
              <a:buAutoNum type="arabicPeriod"/>
            </a:pPr>
            <a:r>
              <a:rPr lang="en-US" sz="2400" dirty="0">
                <a:latin typeface="Arial" panose="020B0604020202020204" pitchFamily="34" charset="0"/>
              </a:rPr>
              <a:t>Means of self replication – origin of replication</a:t>
            </a:r>
          </a:p>
          <a:p>
            <a:pPr marL="457200" indent="-457200">
              <a:buFont typeface="+mj-lt"/>
              <a:buAutoNum type="arabicPeriod"/>
            </a:pPr>
            <a:r>
              <a:rPr lang="en-US" sz="2400" dirty="0">
                <a:effectLst/>
                <a:latin typeface="Arial" panose="020B0604020202020204" pitchFamily="34" charset="0"/>
              </a:rPr>
              <a:t>Selectable </a:t>
            </a:r>
            <a:r>
              <a:rPr lang="en-US" sz="2400" dirty="0">
                <a:latin typeface="Arial" panose="020B0604020202020204" pitchFamily="34" charset="0"/>
              </a:rPr>
              <a:t>marker (e.g. resistance to antibiotics) to for selecting the cells carrying the vector.</a:t>
            </a:r>
          </a:p>
          <a:p>
            <a:pPr marL="457200" indent="-457200">
              <a:buFont typeface="+mj-lt"/>
              <a:buAutoNum type="arabicPeriod"/>
            </a:pPr>
            <a:r>
              <a:rPr lang="en-US" sz="2400" dirty="0">
                <a:latin typeface="Arial" panose="020B0604020202020204" pitchFamily="34" charset="0"/>
              </a:rPr>
              <a:t>Unique sizes to physically distinguish them and allow their purification.</a:t>
            </a:r>
          </a:p>
          <a:p>
            <a:endParaRPr lang="en-US" sz="2400" b="1" dirty="0">
              <a:effectLst/>
              <a:latin typeface="Arial" panose="020B0604020202020204" pitchFamily="34" charset="0"/>
            </a:endParaRPr>
          </a:p>
          <a:p>
            <a:r>
              <a:rPr lang="en-US" sz="2400" b="1" dirty="0">
                <a:effectLst/>
                <a:latin typeface="Arial" panose="020B0604020202020204" pitchFamily="34" charset="0"/>
              </a:rPr>
              <a:t>Types of Cloning Vectors </a:t>
            </a:r>
            <a:endParaRPr lang="en-US" sz="2400" dirty="0">
              <a:effectLst/>
              <a:latin typeface="Arial" panose="020B0604020202020204" pitchFamily="34" charset="0"/>
            </a:endParaRPr>
          </a:p>
          <a:p>
            <a:pPr>
              <a:spcBef>
                <a:spcPts val="1200"/>
              </a:spcBef>
            </a:pPr>
            <a:r>
              <a:rPr lang="en-US" sz="2400" b="1" dirty="0">
                <a:effectLst/>
                <a:latin typeface="Arial" panose="020B0604020202020204" pitchFamily="34" charset="0"/>
              </a:rPr>
              <a:t>Plasmid </a:t>
            </a:r>
          </a:p>
          <a:p>
            <a:pPr marL="457200" indent="-457200">
              <a:buFont typeface="+mj-lt"/>
              <a:buAutoNum type="arabicPeriod"/>
            </a:pPr>
            <a:r>
              <a:rPr lang="en-US" sz="2400" dirty="0">
                <a:effectLst/>
                <a:latin typeface="Arial" panose="020B0604020202020204" pitchFamily="34" charset="0"/>
              </a:rPr>
              <a:t>Plasmids are defined as autonomously replicating extra chromosomal circular DNA molecules which are faithfully passed on to progeny. </a:t>
            </a:r>
          </a:p>
          <a:p>
            <a:pPr marL="457200" indent="-457200">
              <a:buFont typeface="+mj-lt"/>
              <a:buAutoNum type="arabicPeriod"/>
            </a:pPr>
            <a:r>
              <a:rPr lang="en-US" sz="2400" dirty="0">
                <a:effectLst/>
                <a:latin typeface="Arial" panose="020B0604020202020204" pitchFamily="34" charset="0"/>
              </a:rPr>
              <a:t>Plasmids are double stranded circular DNA and range in size from about 1 kb – 200 kb. The most useful for cloning are 2 – 10 kb because smaller plasmids are easier to manipulate and usually produce higher copy number when grown in bacterial host cells. </a:t>
            </a:r>
          </a:p>
        </p:txBody>
      </p:sp>
    </p:spTree>
    <p:extLst>
      <p:ext uri="{BB962C8B-B14F-4D97-AF65-F5344CB8AC3E}">
        <p14:creationId xmlns:p14="http://schemas.microsoft.com/office/powerpoint/2010/main" val="1626050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5030C4-A6C3-1A48-BD55-0A371897DC7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338464" y="1331683"/>
            <a:ext cx="7719935" cy="5241503"/>
          </a:xfrm>
          <a:prstGeom prst="rect">
            <a:avLst/>
          </a:prstGeom>
          <a:ln>
            <a:solidFill>
              <a:schemeClr val="accent1"/>
            </a:solidFill>
          </a:ln>
        </p:spPr>
      </p:pic>
      <p:sp>
        <p:nvSpPr>
          <p:cNvPr id="3" name="TextBox 2">
            <a:extLst>
              <a:ext uri="{FF2B5EF4-FFF2-40B4-BE49-F238E27FC236}">
                <a16:creationId xmlns:a16="http://schemas.microsoft.com/office/drawing/2014/main" id="{97B155F8-C485-9441-8641-DA5E557E02D7}"/>
              </a:ext>
            </a:extLst>
          </p:cNvPr>
          <p:cNvSpPr txBox="1"/>
          <p:nvPr/>
        </p:nvSpPr>
        <p:spPr>
          <a:xfrm>
            <a:off x="2833139" y="314793"/>
            <a:ext cx="6730584"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A Plasmid Vector</a:t>
            </a:r>
          </a:p>
        </p:txBody>
      </p:sp>
    </p:spTree>
    <p:extLst>
      <p:ext uri="{BB962C8B-B14F-4D97-AF65-F5344CB8AC3E}">
        <p14:creationId xmlns:p14="http://schemas.microsoft.com/office/powerpoint/2010/main" val="4180569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DDC59C-2DD3-E84C-A04D-93EC2971E42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713479" y="2908428"/>
            <a:ext cx="7666047" cy="3741755"/>
          </a:xfrm>
          <a:prstGeom prst="rect">
            <a:avLst/>
          </a:prstGeom>
        </p:spPr>
      </p:pic>
      <p:sp>
        <p:nvSpPr>
          <p:cNvPr id="4" name="TextBox 3">
            <a:extLst>
              <a:ext uri="{FF2B5EF4-FFF2-40B4-BE49-F238E27FC236}">
                <a16:creationId xmlns:a16="http://schemas.microsoft.com/office/drawing/2014/main" id="{CECAFC8B-84E9-8248-A455-4AC7BF36BC48}"/>
              </a:ext>
            </a:extLst>
          </p:cNvPr>
          <p:cNvSpPr txBox="1"/>
          <p:nvPr/>
        </p:nvSpPr>
        <p:spPr>
          <a:xfrm>
            <a:off x="360217" y="249382"/>
            <a:ext cx="11499273" cy="2743187"/>
          </a:xfrm>
          <a:prstGeom prst="rect">
            <a:avLst/>
          </a:prstGeom>
          <a:noFill/>
        </p:spPr>
        <p:txBody>
          <a:bodyPr wrap="square" rtlCol="0">
            <a:spAutoFit/>
          </a:bodyPr>
          <a:lstStyle/>
          <a:p>
            <a:pPr>
              <a:lnSpc>
                <a:spcPts val="3480"/>
              </a:lnSpc>
            </a:pPr>
            <a:r>
              <a:rPr lang="en-US" sz="2400" b="1" dirty="0">
                <a:latin typeface="Arial" panose="020B0604020202020204" pitchFamily="34" charset="0"/>
                <a:cs typeface="Arial" panose="020B0604020202020204" pitchFamily="34" charset="0"/>
              </a:rPr>
              <a:t>Lambda Vectors: </a:t>
            </a:r>
            <a:r>
              <a:rPr lang="en-US" sz="2400" dirty="0">
                <a:latin typeface="Arial" panose="020B0604020202020204" pitchFamily="34" charset="0"/>
                <a:cs typeface="Arial" panose="020B0604020202020204" pitchFamily="34" charset="0"/>
              </a:rPr>
              <a:t>Are developed from the Lambda phage. Cloning efficiency of DNA fragments is very high and desirable making cDNA or genomic libraries. Easy to grow on plates and transfer the DNA to nylon or nitrocellulose filters for screening the library. Can screen at a very high density (10,000 pfu/plate). Following ligation of the insert DNA molecules to the two arms, packaged to mature lambda phage particles </a:t>
            </a:r>
            <a:r>
              <a:rPr lang="en-US" sz="2400" i="1" dirty="0">
                <a:latin typeface="Arial" panose="020B0604020202020204" pitchFamily="34" charset="0"/>
                <a:cs typeface="Arial" panose="020B0604020202020204" pitchFamily="34" charset="0"/>
              </a:rPr>
              <a:t>in vitro</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23565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7A1E7D-0FA5-1A47-9E03-52F373CFAEDB}"/>
              </a:ext>
            </a:extLst>
          </p:cNvPr>
          <p:cNvSpPr/>
          <p:nvPr/>
        </p:nvSpPr>
        <p:spPr>
          <a:xfrm>
            <a:off x="342900" y="347663"/>
            <a:ext cx="11639550" cy="1849994"/>
          </a:xfrm>
          <a:prstGeom prst="rect">
            <a:avLst/>
          </a:prstGeom>
        </p:spPr>
        <p:txBody>
          <a:bodyPr wrap="square">
            <a:spAutoFit/>
          </a:bodyPr>
          <a:lstStyle/>
          <a:p>
            <a:pPr>
              <a:spcAft>
                <a:spcPts val="1200"/>
              </a:spcAft>
            </a:pPr>
            <a:r>
              <a:rPr lang="en-US" sz="2400" b="1" dirty="0">
                <a:latin typeface="Arial" panose="020B0604020202020204" pitchFamily="34" charset="0"/>
                <a:cs typeface="Arial" panose="020B0604020202020204" pitchFamily="34" charset="0"/>
              </a:rPr>
              <a:t>BAC (Bacterial Artificial Chromosome) and YAC (Yeast Artificial Chromosome) vectors</a:t>
            </a:r>
            <a:endParaRPr lang="en-US" sz="2400" dirty="0">
              <a:latin typeface="Arial" panose="020B0604020202020204" pitchFamily="34" charset="0"/>
              <a:cs typeface="Arial" panose="020B0604020202020204" pitchFamily="34" charset="0"/>
            </a:endParaRPr>
          </a:p>
          <a:p>
            <a:pPr>
              <a:lnSpc>
                <a:spcPts val="3180"/>
              </a:lnSpc>
              <a:spcBef>
                <a:spcPts val="600"/>
              </a:spcBef>
            </a:pPr>
            <a:r>
              <a:rPr lang="en-US" sz="2400" dirty="0">
                <a:latin typeface="Arial" panose="020B0604020202020204" pitchFamily="34" charset="0"/>
                <a:cs typeface="Arial" panose="020B0604020202020204" pitchFamily="34" charset="0"/>
              </a:rPr>
              <a:t>These vectors can clone over 100 kb DNA fragments and suitable for making large insert genomic library for genome assembly and map-based cloning genes.</a:t>
            </a:r>
          </a:p>
        </p:txBody>
      </p:sp>
      <p:pic>
        <p:nvPicPr>
          <p:cNvPr id="3" name="Picture 2">
            <a:extLst>
              <a:ext uri="{FF2B5EF4-FFF2-40B4-BE49-F238E27FC236}">
                <a16:creationId xmlns:a16="http://schemas.microsoft.com/office/drawing/2014/main" id="{DD5CC189-98DB-B64F-84E5-FF695319F2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381" y="2197657"/>
            <a:ext cx="2673251" cy="4412301"/>
          </a:xfrm>
          <a:prstGeom prst="rect">
            <a:avLst/>
          </a:prstGeom>
        </p:spPr>
      </p:pic>
      <p:grpSp>
        <p:nvGrpSpPr>
          <p:cNvPr id="6" name="Group 5">
            <a:extLst>
              <a:ext uri="{FF2B5EF4-FFF2-40B4-BE49-F238E27FC236}">
                <a16:creationId xmlns:a16="http://schemas.microsoft.com/office/drawing/2014/main" id="{B2277BA7-0315-EB4F-A105-F07C1C7A236D}"/>
              </a:ext>
            </a:extLst>
          </p:cNvPr>
          <p:cNvGrpSpPr/>
          <p:nvPr/>
        </p:nvGrpSpPr>
        <p:grpSpPr>
          <a:xfrm>
            <a:off x="5852965" y="2576945"/>
            <a:ext cx="3900636" cy="3869460"/>
            <a:chOff x="5852965" y="2576945"/>
            <a:chExt cx="3900636" cy="3869460"/>
          </a:xfrm>
        </p:grpSpPr>
        <p:pic>
          <p:nvPicPr>
            <p:cNvPr id="4" name="Picture 3">
              <a:extLst>
                <a:ext uri="{FF2B5EF4-FFF2-40B4-BE49-F238E27FC236}">
                  <a16:creationId xmlns:a16="http://schemas.microsoft.com/office/drawing/2014/main" id="{49B4B57D-8456-F340-8D14-3AA02934BB2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852965" y="2576945"/>
              <a:ext cx="3900636" cy="3869460"/>
            </a:xfrm>
            <a:prstGeom prst="rect">
              <a:avLst/>
            </a:prstGeom>
            <a:ln>
              <a:solidFill>
                <a:schemeClr val="accent1"/>
              </a:solidFill>
            </a:ln>
          </p:spPr>
        </p:pic>
        <p:sp>
          <p:nvSpPr>
            <p:cNvPr id="5" name="TextBox 4">
              <a:extLst>
                <a:ext uri="{FF2B5EF4-FFF2-40B4-BE49-F238E27FC236}">
                  <a16:creationId xmlns:a16="http://schemas.microsoft.com/office/drawing/2014/main" id="{E64F1141-C897-E043-8DC4-874CE04B6569}"/>
                </a:ext>
              </a:extLst>
            </p:cNvPr>
            <p:cNvSpPr txBox="1"/>
            <p:nvPr/>
          </p:nvSpPr>
          <p:spPr>
            <a:xfrm>
              <a:off x="7692447" y="2854037"/>
              <a:ext cx="1025236" cy="369332"/>
            </a:xfrm>
            <a:prstGeom prst="rect">
              <a:avLst/>
            </a:prstGeom>
            <a:noFill/>
          </p:spPr>
          <p:txBody>
            <a:bodyPr wrap="square" rtlCol="0">
              <a:spAutoFit/>
            </a:bodyPr>
            <a:lstStyle/>
            <a:p>
              <a:r>
                <a:rPr lang="en-US" i="1" dirty="0" err="1"/>
                <a:t>EcoR</a:t>
              </a:r>
              <a:r>
                <a:rPr lang="en-US" dirty="0" err="1"/>
                <a:t>I</a:t>
              </a:r>
              <a:endParaRPr lang="en-US" dirty="0"/>
            </a:p>
          </p:txBody>
        </p:sp>
      </p:grpSp>
    </p:spTree>
    <p:extLst>
      <p:ext uri="{BB962C8B-B14F-4D97-AF65-F5344CB8AC3E}">
        <p14:creationId xmlns:p14="http://schemas.microsoft.com/office/powerpoint/2010/main" val="2326608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1E73CF-35E8-164E-AB4F-7EDD022C5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9289" y="0"/>
            <a:ext cx="5678003" cy="6858000"/>
          </a:xfrm>
          <a:prstGeom prst="rect">
            <a:avLst/>
          </a:prstGeom>
        </p:spPr>
      </p:pic>
    </p:spTree>
    <p:extLst>
      <p:ext uri="{BB962C8B-B14F-4D97-AF65-F5344CB8AC3E}">
        <p14:creationId xmlns:p14="http://schemas.microsoft.com/office/powerpoint/2010/main" val="3516789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7A1E7D-0FA5-1A47-9E03-52F373CFAEDB}"/>
              </a:ext>
            </a:extLst>
          </p:cNvPr>
          <p:cNvSpPr/>
          <p:nvPr/>
        </p:nvSpPr>
        <p:spPr>
          <a:xfrm>
            <a:off x="342900" y="347663"/>
            <a:ext cx="11639550" cy="6370975"/>
          </a:xfrm>
          <a:prstGeom prst="rect">
            <a:avLst/>
          </a:prstGeom>
        </p:spPr>
        <p:txBody>
          <a:bodyPr wrap="square">
            <a:spAutoFit/>
          </a:bodyPr>
          <a:lstStyle/>
          <a:p>
            <a:pPr>
              <a:spcAft>
                <a:spcPts val="1200"/>
              </a:spcAft>
            </a:pPr>
            <a:r>
              <a:rPr lang="en-US" sz="2400" b="1" dirty="0">
                <a:latin typeface="Arial" panose="020B0604020202020204" pitchFamily="34" charset="0"/>
                <a:cs typeface="Arial" panose="020B0604020202020204" pitchFamily="34" charset="0"/>
              </a:rPr>
              <a:t>cDNA and Genomic libraries </a:t>
            </a:r>
            <a:endParaRPr lang="en-US" sz="2400" dirty="0">
              <a:latin typeface="Arial" panose="020B0604020202020204" pitchFamily="34" charset="0"/>
              <a:cs typeface="Arial" panose="020B0604020202020204" pitchFamily="34" charset="0"/>
            </a:endParaRPr>
          </a:p>
          <a:p>
            <a:pPr>
              <a:lnSpc>
                <a:spcPts val="3180"/>
              </a:lnSpc>
              <a:spcBef>
                <a:spcPts val="600"/>
              </a:spcBef>
            </a:pPr>
            <a:r>
              <a:rPr lang="en-US" sz="2400" dirty="0">
                <a:latin typeface="Arial" panose="020B0604020202020204" pitchFamily="34" charset="0"/>
                <a:cs typeface="Arial" panose="020B0604020202020204" pitchFamily="34" charset="0"/>
              </a:rPr>
              <a:t>There are two types of gene libraries, </a:t>
            </a:r>
          </a:p>
          <a:p>
            <a:pPr marL="514350" indent="-514350">
              <a:lnSpc>
                <a:spcPts val="3180"/>
              </a:lnSpc>
              <a:spcBef>
                <a:spcPts val="600"/>
              </a:spcBef>
              <a:buAutoNum type="romanLcParenBoth"/>
            </a:pPr>
            <a:r>
              <a:rPr lang="en-US" sz="2400" dirty="0">
                <a:latin typeface="Arial" panose="020B0604020202020204" pitchFamily="34" charset="0"/>
                <a:cs typeface="Arial" panose="020B0604020202020204" pitchFamily="34" charset="0"/>
              </a:rPr>
              <a:t>cDNA   </a:t>
            </a:r>
          </a:p>
          <a:p>
            <a:pPr marL="514350" indent="-514350">
              <a:lnSpc>
                <a:spcPts val="3180"/>
              </a:lnSpc>
              <a:spcBef>
                <a:spcPts val="600"/>
              </a:spcBef>
              <a:buFontTx/>
              <a:buAutoNum type="romanLcParenBoth"/>
            </a:pPr>
            <a:r>
              <a:rPr lang="en-US" sz="2400" dirty="0">
                <a:latin typeface="Arial" panose="020B0604020202020204" pitchFamily="34" charset="0"/>
                <a:cs typeface="Arial" panose="020B0604020202020204" pitchFamily="34" charset="0"/>
              </a:rPr>
              <a:t>genomic</a:t>
            </a:r>
          </a:p>
          <a:p>
            <a:pPr>
              <a:lnSpc>
                <a:spcPts val="3180"/>
              </a:lnSpc>
              <a:spcBef>
                <a:spcPts val="600"/>
              </a:spcBef>
            </a:pPr>
            <a:r>
              <a:rPr lang="en-US" sz="2400" dirty="0">
                <a:latin typeface="Arial" panose="020B0604020202020204" pitchFamily="34" charset="0"/>
                <a:cs typeface="Arial" panose="020B0604020202020204" pitchFamily="34" charset="0"/>
              </a:rPr>
              <a:t>A </a:t>
            </a:r>
            <a:r>
              <a:rPr lang="en-US" sz="2400" b="1" dirty="0">
                <a:latin typeface="Arial" panose="020B0604020202020204" pitchFamily="34" charset="0"/>
                <a:cs typeface="Arial" panose="020B0604020202020204" pitchFamily="34" charset="0"/>
              </a:rPr>
              <a:t>library </a:t>
            </a:r>
            <a:r>
              <a:rPr lang="en-US" sz="2400" dirty="0">
                <a:latin typeface="Arial" panose="020B0604020202020204" pitchFamily="34" charset="0"/>
                <a:cs typeface="Arial" panose="020B0604020202020204" pitchFamily="34" charset="0"/>
              </a:rPr>
              <a:t>is a collection of clones that contain sequences of the entire genome of an organism. Each clone contains only a single genomic DNA fragment. Genomic libraries are made by digesting genomic DNA with a restriction enzyme followed by ligation of every fragment to a vector followed by transformation of such rDNA molecules into host cells. A cDNA library can be constructed in plasmid or lambda vectors. </a:t>
            </a:r>
          </a:p>
          <a:p>
            <a:pPr>
              <a:lnSpc>
                <a:spcPts val="3180"/>
              </a:lnSpc>
              <a:spcBef>
                <a:spcPts val="600"/>
              </a:spcBef>
            </a:pPr>
            <a:r>
              <a:rPr lang="en-US" sz="2400" dirty="0">
                <a:latin typeface="Arial" panose="020B0604020202020204" pitchFamily="34" charset="0"/>
                <a:cs typeface="Arial" panose="020B0604020202020204" pitchFamily="34" charset="0"/>
              </a:rPr>
              <a:t>Probably screen at least 100,000 insert containing cDNA clones to get the target gene sequence. If you do not, repeat more.</a:t>
            </a:r>
          </a:p>
          <a:p>
            <a:pPr>
              <a:lnSpc>
                <a:spcPts val="3180"/>
              </a:lnSpc>
              <a:spcBef>
                <a:spcPts val="600"/>
              </a:spcBef>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2554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1C0271-8E03-4546-83E8-A225AEBBECBD}"/>
              </a:ext>
            </a:extLst>
          </p:cNvPr>
          <p:cNvPicPr>
            <a:picLocks noChangeAspect="1"/>
          </p:cNvPicPr>
          <p:nvPr/>
        </p:nvPicPr>
        <p:blipFill>
          <a:blip r:embed="rId2"/>
          <a:stretch>
            <a:fillRect/>
          </a:stretch>
        </p:blipFill>
        <p:spPr>
          <a:xfrm>
            <a:off x="4230393" y="1119388"/>
            <a:ext cx="3731214" cy="5738612"/>
          </a:xfrm>
          <a:prstGeom prst="rect">
            <a:avLst/>
          </a:prstGeom>
        </p:spPr>
      </p:pic>
      <p:sp>
        <p:nvSpPr>
          <p:cNvPr id="3" name="TextBox 2">
            <a:extLst>
              <a:ext uri="{FF2B5EF4-FFF2-40B4-BE49-F238E27FC236}">
                <a16:creationId xmlns:a16="http://schemas.microsoft.com/office/drawing/2014/main" id="{96908B24-26FF-CB41-AA3E-C5658E41D906}"/>
              </a:ext>
            </a:extLst>
          </p:cNvPr>
          <p:cNvSpPr txBox="1"/>
          <p:nvPr/>
        </p:nvSpPr>
        <p:spPr>
          <a:xfrm>
            <a:off x="0" y="304800"/>
            <a:ext cx="12191999"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Cloning large DNA fragments using a BAC vector</a:t>
            </a:r>
          </a:p>
        </p:txBody>
      </p:sp>
    </p:spTree>
    <p:extLst>
      <p:ext uri="{BB962C8B-B14F-4D97-AF65-F5344CB8AC3E}">
        <p14:creationId xmlns:p14="http://schemas.microsoft.com/office/powerpoint/2010/main" val="1345690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D2A69E-97E6-934D-8DBB-25A967A8E39A}"/>
              </a:ext>
            </a:extLst>
          </p:cNvPr>
          <p:cNvSpPr/>
          <p:nvPr/>
        </p:nvSpPr>
        <p:spPr>
          <a:xfrm>
            <a:off x="260973" y="175491"/>
            <a:ext cx="11524627" cy="6694140"/>
          </a:xfrm>
          <a:prstGeom prst="rect">
            <a:avLst/>
          </a:prstGeom>
        </p:spPr>
        <p:txBody>
          <a:bodyPr wrap="square">
            <a:spAutoFit/>
          </a:bodyPr>
          <a:lstStyle/>
          <a:p>
            <a:pPr algn="ctr">
              <a:lnSpc>
                <a:spcPts val="3280"/>
              </a:lnSpc>
              <a:spcAft>
                <a:spcPts val="1200"/>
              </a:spcAft>
            </a:pPr>
            <a:r>
              <a:rPr lang="en-US" sz="2800" b="1" dirty="0">
                <a:latin typeface="Arial" panose="020B0604020202020204" pitchFamily="34" charset="0"/>
                <a:cs typeface="Arial" panose="020B0604020202020204" pitchFamily="34" charset="0"/>
              </a:rPr>
              <a:t>Library size to screen </a:t>
            </a:r>
          </a:p>
          <a:p>
            <a:pPr>
              <a:lnSpc>
                <a:spcPts val="3280"/>
              </a:lnSpc>
              <a:spcAft>
                <a:spcPts val="1200"/>
              </a:spcAft>
            </a:pPr>
            <a:r>
              <a:rPr lang="en-US" sz="2400" dirty="0">
                <a:latin typeface="Arial" panose="020B0604020202020204" pitchFamily="34" charset="0"/>
                <a:cs typeface="Arial" panose="020B0604020202020204" pitchFamily="34" charset="0"/>
              </a:rPr>
              <a:t>It is estimated that the maize genome contains 2,500 Mb (2,500,000 kb). If you were to reliably digest a 2,500,000 kb fragment from a maize cell into a series of 100 kb restriction fragments, you would generate 2,500,000/100 = 25,000 unique genomic fragments. Clone them in a BAC vector, </a:t>
            </a:r>
            <a:r>
              <a:rPr lang="en-US" sz="2400" b="1" dirty="0">
                <a:latin typeface="Arial" panose="020B0604020202020204" pitchFamily="34" charset="0"/>
                <a:cs typeface="Arial" panose="020B0604020202020204" pitchFamily="34" charset="0"/>
              </a:rPr>
              <a:t>pBeloBAC11</a:t>
            </a:r>
            <a:r>
              <a:rPr lang="en-US" sz="2400" dirty="0">
                <a:latin typeface="Arial" panose="020B0604020202020204" pitchFamily="34" charset="0"/>
                <a:cs typeface="Arial" panose="020B0604020202020204" pitchFamily="34" charset="0"/>
              </a:rPr>
              <a:t>. If you clone each and every one of the 25,000 genomic fragments into this vector and transform them into </a:t>
            </a:r>
            <a:r>
              <a:rPr lang="en-US" sz="2400" i="1" dirty="0">
                <a:latin typeface="Arial" panose="020B0604020202020204" pitchFamily="34" charset="0"/>
                <a:cs typeface="Arial" panose="020B0604020202020204" pitchFamily="34" charset="0"/>
              </a:rPr>
              <a:t>E. coli</a:t>
            </a:r>
            <a:r>
              <a:rPr lang="en-US" sz="2400" dirty="0">
                <a:latin typeface="Arial" panose="020B0604020202020204" pitchFamily="34" charset="0"/>
                <a:cs typeface="Arial" panose="020B0604020202020204" pitchFamily="34" charset="0"/>
              </a:rPr>
              <a:t>, you would obtain a perfect genomic library. The number of clones in this “perfect” library represents what is known as a </a:t>
            </a:r>
            <a:r>
              <a:rPr lang="en-US" sz="2400" b="1" dirty="0">
                <a:latin typeface="Arial" panose="020B0604020202020204" pitchFamily="34" charset="0"/>
                <a:cs typeface="Arial" panose="020B0604020202020204" pitchFamily="34" charset="0"/>
              </a:rPr>
              <a:t>genomic equivalent</a:t>
            </a:r>
            <a:r>
              <a:rPr lang="en-US" sz="2400" dirty="0">
                <a:latin typeface="Arial" panose="020B0604020202020204" pitchFamily="34" charset="0"/>
                <a:cs typeface="Arial" panose="020B0604020202020204" pitchFamily="34" charset="0"/>
              </a:rPr>
              <a:t>. One genome equivalent maize library contains 25,000 BAC clones. </a:t>
            </a:r>
          </a:p>
          <a:p>
            <a:pPr>
              <a:lnSpc>
                <a:spcPts val="3280"/>
              </a:lnSpc>
            </a:pPr>
            <a:r>
              <a:rPr lang="en-US" sz="2400" dirty="0">
                <a:latin typeface="Arial" panose="020B0604020202020204" pitchFamily="34" charset="0"/>
                <a:cs typeface="Arial" panose="020B0604020202020204" pitchFamily="34" charset="0"/>
              </a:rPr>
              <a:t>In reality, we cannot create a perfect library. Proportion of clones are random and some regions are under-represented and some are overrepresented. Usually, the chance or probability of finding any random DNA fragment in a three-genomic equivalent library is 0.95; while in the six-equivalent library is 0.99. In general, six-genomic equivalent library is constructed to start with. </a:t>
            </a:r>
          </a:p>
          <a:p>
            <a:endParaRPr lang="en-US" sz="2400" dirty="0"/>
          </a:p>
        </p:txBody>
      </p:sp>
    </p:spTree>
    <p:extLst>
      <p:ext uri="{BB962C8B-B14F-4D97-AF65-F5344CB8AC3E}">
        <p14:creationId xmlns:p14="http://schemas.microsoft.com/office/powerpoint/2010/main" val="1660665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C3105D-222B-1C43-AA1F-78D674FBD7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73018" y="1717808"/>
            <a:ext cx="5746149" cy="5140192"/>
          </a:xfrm>
          <a:prstGeom prst="rect">
            <a:avLst/>
          </a:prstGeom>
        </p:spPr>
      </p:pic>
      <p:sp>
        <p:nvSpPr>
          <p:cNvPr id="4" name="Rectangle 3">
            <a:extLst>
              <a:ext uri="{FF2B5EF4-FFF2-40B4-BE49-F238E27FC236}">
                <a16:creationId xmlns:a16="http://schemas.microsoft.com/office/drawing/2014/main" id="{154F252A-1DA1-984E-98C7-70DEF69AB2A3}"/>
              </a:ext>
            </a:extLst>
          </p:cNvPr>
          <p:cNvSpPr/>
          <p:nvPr/>
        </p:nvSpPr>
        <p:spPr>
          <a:xfrm>
            <a:off x="3549614" y="978825"/>
            <a:ext cx="4514377" cy="584775"/>
          </a:xfrm>
          <a:prstGeom prst="rect">
            <a:avLst/>
          </a:prstGeom>
        </p:spPr>
        <p:txBody>
          <a:bodyPr wrap="none">
            <a:spAutoFit/>
          </a:bodyPr>
          <a:lstStyle/>
          <a:p>
            <a:r>
              <a:rPr lang="en-US" sz="3200" dirty="0">
                <a:solidFill>
                  <a:srgbClr val="217CF0"/>
                </a:solidFill>
                <a:latin typeface="Arial" panose="020B0604020202020204" pitchFamily="34" charset="0"/>
                <a:cs typeface="Arial" panose="020B0604020202020204" pitchFamily="34" charset="0"/>
              </a:rPr>
              <a:t>http://</a:t>
            </a:r>
            <a:r>
              <a:rPr lang="en-US" sz="3200" dirty="0" err="1">
                <a:solidFill>
                  <a:srgbClr val="217CF0"/>
                </a:solidFill>
                <a:latin typeface="Arial" panose="020B0604020202020204" pitchFamily="34" charset="0"/>
                <a:cs typeface="Arial" panose="020B0604020202020204" pitchFamily="34" charset="0"/>
              </a:rPr>
              <a:t>aau.ac.in</a:t>
            </a:r>
            <a:r>
              <a:rPr lang="en-US" sz="3200" dirty="0">
                <a:solidFill>
                  <a:srgbClr val="217CF0"/>
                </a:solidFill>
                <a:latin typeface="Arial" panose="020B0604020202020204" pitchFamily="34" charset="0"/>
                <a:cs typeface="Arial" panose="020B0604020202020204" pitchFamily="34" charset="0"/>
              </a:rPr>
              <a:t>/NAHEP/</a:t>
            </a:r>
          </a:p>
        </p:txBody>
      </p:sp>
      <p:sp>
        <p:nvSpPr>
          <p:cNvPr id="5" name="TextBox 4">
            <a:extLst>
              <a:ext uri="{FF2B5EF4-FFF2-40B4-BE49-F238E27FC236}">
                <a16:creationId xmlns:a16="http://schemas.microsoft.com/office/drawing/2014/main" id="{447EAF9A-B229-F447-86C8-39D1B4BE75CA}"/>
              </a:ext>
            </a:extLst>
          </p:cNvPr>
          <p:cNvSpPr txBox="1"/>
          <p:nvPr/>
        </p:nvSpPr>
        <p:spPr>
          <a:xfrm>
            <a:off x="0" y="332494"/>
            <a:ext cx="12191999"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Website for the presentations and some of the resources used</a:t>
            </a:r>
          </a:p>
        </p:txBody>
      </p:sp>
    </p:spTree>
    <p:extLst>
      <p:ext uri="{BB962C8B-B14F-4D97-AF65-F5344CB8AC3E}">
        <p14:creationId xmlns:p14="http://schemas.microsoft.com/office/powerpoint/2010/main" val="1566361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5487FC-26B6-7244-B648-A264E34D1C3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2410691"/>
            <a:ext cx="6452424" cy="2770909"/>
          </a:xfrm>
          <a:prstGeom prst="rect">
            <a:avLst/>
          </a:prstGeom>
        </p:spPr>
      </p:pic>
      <p:sp>
        <p:nvSpPr>
          <p:cNvPr id="3" name="TextBox 2">
            <a:extLst>
              <a:ext uri="{FF2B5EF4-FFF2-40B4-BE49-F238E27FC236}">
                <a16:creationId xmlns:a16="http://schemas.microsoft.com/office/drawing/2014/main" id="{84A5CB80-17BE-1349-A9E0-63B11A40D019}"/>
              </a:ext>
            </a:extLst>
          </p:cNvPr>
          <p:cNvSpPr txBox="1"/>
          <p:nvPr/>
        </p:nvSpPr>
        <p:spPr>
          <a:xfrm>
            <a:off x="783771" y="522514"/>
            <a:ext cx="10640291" cy="646331"/>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Analysis of Bacterial Artificial Chromosomes</a:t>
            </a:r>
          </a:p>
        </p:txBody>
      </p:sp>
      <p:pic>
        <p:nvPicPr>
          <p:cNvPr id="6" name="Picture 5">
            <a:extLst>
              <a:ext uri="{FF2B5EF4-FFF2-40B4-BE49-F238E27FC236}">
                <a16:creationId xmlns:a16="http://schemas.microsoft.com/office/drawing/2014/main" id="{79850B53-7AA2-7F4A-8BDC-FC575BD64E6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331693" y="2233891"/>
            <a:ext cx="5306126" cy="3263057"/>
          </a:xfrm>
          <a:prstGeom prst="rect">
            <a:avLst/>
          </a:prstGeom>
        </p:spPr>
      </p:pic>
    </p:spTree>
    <p:extLst>
      <p:ext uri="{BB962C8B-B14F-4D97-AF65-F5344CB8AC3E}">
        <p14:creationId xmlns:p14="http://schemas.microsoft.com/office/powerpoint/2010/main" val="3205263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D2A69E-97E6-934D-8DBB-25A967A8E39A}"/>
              </a:ext>
            </a:extLst>
          </p:cNvPr>
          <p:cNvSpPr/>
          <p:nvPr/>
        </p:nvSpPr>
        <p:spPr>
          <a:xfrm>
            <a:off x="260973" y="175491"/>
            <a:ext cx="11524627" cy="6694140"/>
          </a:xfrm>
          <a:prstGeom prst="rect">
            <a:avLst/>
          </a:prstGeom>
        </p:spPr>
        <p:txBody>
          <a:bodyPr wrap="square">
            <a:spAutoFit/>
          </a:bodyPr>
          <a:lstStyle/>
          <a:p>
            <a:pPr algn="ctr">
              <a:lnSpc>
                <a:spcPts val="3280"/>
              </a:lnSpc>
              <a:spcAft>
                <a:spcPts val="1200"/>
              </a:spcAft>
            </a:pPr>
            <a:r>
              <a:rPr lang="en-US" sz="2800" b="1" dirty="0">
                <a:latin typeface="Arial" panose="020B0604020202020204" pitchFamily="34" charset="0"/>
                <a:cs typeface="Arial" panose="020B0604020202020204" pitchFamily="34" charset="0"/>
              </a:rPr>
              <a:t>Library size to screen </a:t>
            </a:r>
          </a:p>
          <a:p>
            <a:pPr>
              <a:lnSpc>
                <a:spcPts val="3280"/>
              </a:lnSpc>
              <a:spcAft>
                <a:spcPts val="1200"/>
              </a:spcAft>
            </a:pPr>
            <a:r>
              <a:rPr lang="en-US" sz="2400" dirty="0">
                <a:latin typeface="Arial" panose="020B0604020202020204" pitchFamily="34" charset="0"/>
                <a:cs typeface="Arial" panose="020B0604020202020204" pitchFamily="34" charset="0"/>
              </a:rPr>
              <a:t>It is estimated that the maize genome contains 2,500 Mb (2,500,000 kb). If you were to reliably digest a 2,500,000 kb fragment from a maize cell into a series of 100 kb restriction fragments, you would generate 2,500,000/100 = 25,000 unique genomic fragments. Clone them in a BAC vector, </a:t>
            </a:r>
            <a:r>
              <a:rPr lang="en-US" sz="2400" b="1" dirty="0">
                <a:latin typeface="Arial" panose="020B0604020202020204" pitchFamily="34" charset="0"/>
                <a:cs typeface="Arial" panose="020B0604020202020204" pitchFamily="34" charset="0"/>
              </a:rPr>
              <a:t>pBeloBAC11</a:t>
            </a:r>
            <a:r>
              <a:rPr lang="en-US" sz="2400" dirty="0">
                <a:latin typeface="Arial" panose="020B0604020202020204" pitchFamily="34" charset="0"/>
                <a:cs typeface="Arial" panose="020B0604020202020204" pitchFamily="34" charset="0"/>
              </a:rPr>
              <a:t>. If you clone each and every one of the 25,000 genomic fragments into this vector and transform them into </a:t>
            </a:r>
            <a:r>
              <a:rPr lang="en-US" sz="2400" i="1" dirty="0">
                <a:latin typeface="Arial" panose="020B0604020202020204" pitchFamily="34" charset="0"/>
                <a:cs typeface="Arial" panose="020B0604020202020204" pitchFamily="34" charset="0"/>
              </a:rPr>
              <a:t>E. coli</a:t>
            </a:r>
            <a:r>
              <a:rPr lang="en-US" sz="2400" dirty="0">
                <a:latin typeface="Arial" panose="020B0604020202020204" pitchFamily="34" charset="0"/>
                <a:cs typeface="Arial" panose="020B0604020202020204" pitchFamily="34" charset="0"/>
              </a:rPr>
              <a:t>, you would obtain a perfect genomic library. The number of clones in this “perfect” library represents what is known as a </a:t>
            </a:r>
            <a:r>
              <a:rPr lang="en-US" sz="2400" b="1" dirty="0">
                <a:latin typeface="Arial" panose="020B0604020202020204" pitchFamily="34" charset="0"/>
                <a:cs typeface="Arial" panose="020B0604020202020204" pitchFamily="34" charset="0"/>
              </a:rPr>
              <a:t>genomic equivalent</a:t>
            </a:r>
            <a:r>
              <a:rPr lang="en-US" sz="2400" dirty="0">
                <a:latin typeface="Arial" panose="020B0604020202020204" pitchFamily="34" charset="0"/>
                <a:cs typeface="Arial" panose="020B0604020202020204" pitchFamily="34" charset="0"/>
              </a:rPr>
              <a:t>. One genome equivalent maize library contains 25,000 BAC clones. </a:t>
            </a:r>
          </a:p>
          <a:p>
            <a:pPr>
              <a:lnSpc>
                <a:spcPts val="3280"/>
              </a:lnSpc>
            </a:pPr>
            <a:r>
              <a:rPr lang="en-US" sz="2400" dirty="0">
                <a:latin typeface="Arial" panose="020B0604020202020204" pitchFamily="34" charset="0"/>
                <a:cs typeface="Arial" panose="020B0604020202020204" pitchFamily="34" charset="0"/>
              </a:rPr>
              <a:t>In reality, we cannot create a perfect library. Proportion of clones are random and some regions are under-represented and some are overrepresented. Usually, the chance or probability of finding any random DNA fragment in a three-genomic equivalent library is 0.95; while in the six-equivalent library is 0.99. In general, six-genomic equivalent library is constructed to start with. </a:t>
            </a:r>
          </a:p>
          <a:p>
            <a:endParaRPr lang="en-US" sz="2400" dirty="0"/>
          </a:p>
        </p:txBody>
      </p:sp>
    </p:spTree>
    <p:extLst>
      <p:ext uri="{BB962C8B-B14F-4D97-AF65-F5344CB8AC3E}">
        <p14:creationId xmlns:p14="http://schemas.microsoft.com/office/powerpoint/2010/main" val="2266130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1F4A28-79EC-5C4B-AE1C-CE049C77DF75}"/>
              </a:ext>
            </a:extLst>
          </p:cNvPr>
          <p:cNvSpPr/>
          <p:nvPr/>
        </p:nvSpPr>
        <p:spPr>
          <a:xfrm>
            <a:off x="575746" y="1707214"/>
            <a:ext cx="11349317" cy="2308324"/>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In addition to BAC vectors, one can use yeast artificial chromosome (YAC) vector to clone large plant DNA fragments in individual yeast cells. The size of YAC clones are much bigger and can accommodate large DNA inserts up to 10 Mb.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Difficult to prepare the library; but you have to screen a much smaller of clones than in the BAC library to isolate a target gene.</a:t>
            </a:r>
          </a:p>
        </p:txBody>
      </p:sp>
      <p:sp>
        <p:nvSpPr>
          <p:cNvPr id="3" name="Rectangle 2">
            <a:extLst>
              <a:ext uri="{FF2B5EF4-FFF2-40B4-BE49-F238E27FC236}">
                <a16:creationId xmlns:a16="http://schemas.microsoft.com/office/drawing/2014/main" id="{97C8C8DB-A09E-8840-B585-96338A27D8C8}"/>
              </a:ext>
            </a:extLst>
          </p:cNvPr>
          <p:cNvSpPr/>
          <p:nvPr/>
        </p:nvSpPr>
        <p:spPr>
          <a:xfrm>
            <a:off x="1727198" y="738201"/>
            <a:ext cx="9046411" cy="584775"/>
          </a:xfrm>
          <a:prstGeom prst="rect">
            <a:avLst/>
          </a:prstGeom>
        </p:spPr>
        <p:txBody>
          <a:bodyPr wrap="square">
            <a:spAutoFit/>
          </a:bodyPr>
          <a:lstStyle/>
          <a:p>
            <a:pPr algn="ctr"/>
            <a:r>
              <a:rPr lang="en-US" sz="3200" b="1" dirty="0">
                <a:latin typeface="Arial" panose="020B0604020202020204" pitchFamily="34" charset="0"/>
                <a:cs typeface="Arial" panose="020B0604020202020204" pitchFamily="34" charset="0"/>
              </a:rPr>
              <a:t>Yeast artificial chromosome (YAC)</a:t>
            </a:r>
            <a:endParaRPr lang="en-US" sz="3200" b="1" dirty="0"/>
          </a:p>
        </p:txBody>
      </p:sp>
    </p:spTree>
    <p:extLst>
      <p:ext uri="{BB962C8B-B14F-4D97-AF65-F5344CB8AC3E}">
        <p14:creationId xmlns:p14="http://schemas.microsoft.com/office/powerpoint/2010/main" val="2520039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693F0C-CEB2-FB4E-AF50-552600BB548D}"/>
              </a:ext>
            </a:extLst>
          </p:cNvPr>
          <p:cNvPicPr>
            <a:picLocks noChangeAspect="1"/>
          </p:cNvPicPr>
          <p:nvPr/>
        </p:nvPicPr>
        <p:blipFill>
          <a:blip r:embed="rId2"/>
          <a:stretch>
            <a:fillRect/>
          </a:stretch>
        </p:blipFill>
        <p:spPr>
          <a:xfrm>
            <a:off x="1079290" y="241537"/>
            <a:ext cx="8769246" cy="2752328"/>
          </a:xfrm>
          <a:prstGeom prst="rect">
            <a:avLst/>
          </a:prstGeom>
        </p:spPr>
      </p:pic>
      <p:pic>
        <p:nvPicPr>
          <p:cNvPr id="3" name="Picture 2">
            <a:extLst>
              <a:ext uri="{FF2B5EF4-FFF2-40B4-BE49-F238E27FC236}">
                <a16:creationId xmlns:a16="http://schemas.microsoft.com/office/drawing/2014/main" id="{B83E2210-8F8E-AC4D-9907-2A1B8E38C6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9094" y="2833142"/>
            <a:ext cx="5643186" cy="4024858"/>
          </a:xfrm>
          <a:prstGeom prst="rect">
            <a:avLst/>
          </a:prstGeom>
        </p:spPr>
      </p:pic>
      <p:pic>
        <p:nvPicPr>
          <p:cNvPr id="4" name="Picture 3">
            <a:extLst>
              <a:ext uri="{FF2B5EF4-FFF2-40B4-BE49-F238E27FC236}">
                <a16:creationId xmlns:a16="http://schemas.microsoft.com/office/drawing/2014/main" id="{06AA64B7-C7E2-9840-9051-11418080E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2280" y="3303195"/>
            <a:ext cx="4940441" cy="3245475"/>
          </a:xfrm>
          <a:prstGeom prst="rect">
            <a:avLst/>
          </a:prstGeom>
        </p:spPr>
      </p:pic>
    </p:spTree>
    <p:extLst>
      <p:ext uri="{BB962C8B-B14F-4D97-AF65-F5344CB8AC3E}">
        <p14:creationId xmlns:p14="http://schemas.microsoft.com/office/powerpoint/2010/main" val="1273587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880724-DA70-7E4F-BBDE-DAD9C7944A4B}"/>
              </a:ext>
            </a:extLst>
          </p:cNvPr>
          <p:cNvSpPr txBox="1"/>
          <p:nvPr/>
        </p:nvSpPr>
        <p:spPr>
          <a:xfrm>
            <a:off x="419725" y="-106015"/>
            <a:ext cx="7415895" cy="7271221"/>
          </a:xfrm>
          <a:prstGeom prst="rect">
            <a:avLst/>
          </a:prstGeom>
          <a:noFill/>
        </p:spPr>
        <p:txBody>
          <a:bodyPr wrap="square" rtlCol="0">
            <a:spAutoFit/>
          </a:bodyPr>
          <a:lstStyle/>
          <a:p>
            <a:r>
              <a:rPr lang="en-US" dirty="0"/>
              <a:t/>
            </a:r>
            <a:br>
              <a:rPr lang="en-US" dirty="0"/>
            </a:br>
            <a:endParaRPr lang="en-US" sz="2400" dirty="0">
              <a:latin typeface="Arial" panose="020B0604020202020204" pitchFamily="34" charset="0"/>
              <a:cs typeface="Arial" panose="020B0604020202020204" pitchFamily="34" charset="0"/>
            </a:endParaRPr>
          </a:p>
          <a:p>
            <a:pPr>
              <a:spcAft>
                <a:spcPts val="1800"/>
              </a:spcAft>
            </a:pPr>
            <a:r>
              <a:rPr lang="en-US" sz="2400" b="1" dirty="0" err="1">
                <a:latin typeface="Arial" panose="020B0604020202020204" pitchFamily="34" charset="0"/>
                <a:cs typeface="Arial" panose="020B0604020202020204" pitchFamily="34" charset="0"/>
              </a:rPr>
              <a:t>Ti</a:t>
            </a:r>
            <a:r>
              <a:rPr lang="en-US" sz="2400" b="1" dirty="0">
                <a:latin typeface="Arial" panose="020B0604020202020204" pitchFamily="34" charset="0"/>
                <a:cs typeface="Arial" panose="020B0604020202020204" pitchFamily="34" charset="0"/>
              </a:rPr>
              <a:t> Plasmid Vector for Plant Transformation </a:t>
            </a:r>
            <a:endParaRPr lang="en-US" sz="2400" dirty="0">
              <a:latin typeface="Arial" panose="020B0604020202020204" pitchFamily="34" charset="0"/>
              <a:cs typeface="Arial" panose="020B0604020202020204" pitchFamily="34" charset="0"/>
            </a:endParaRPr>
          </a:p>
          <a:p>
            <a:pPr marL="457200" indent="-457200">
              <a:lnSpc>
                <a:spcPts val="3280"/>
              </a:lnSpc>
              <a:buFont typeface="+mj-lt"/>
              <a:buAutoNum type="arabicPeriod"/>
            </a:pPr>
            <a:r>
              <a:rPr lang="en-US" sz="2400" dirty="0">
                <a:latin typeface="Arial" panose="020B0604020202020204" pitchFamily="34" charset="0"/>
                <a:cs typeface="Arial" panose="020B0604020202020204" pitchFamily="34" charset="0"/>
              </a:rPr>
              <a:t>Crown galls are tumors of plants that arise at the site of infection by some species of the </a:t>
            </a:r>
            <a:r>
              <a:rPr lang="en-US" sz="2400" i="1" dirty="0">
                <a:latin typeface="Arial" panose="020B0604020202020204" pitchFamily="34" charset="0"/>
                <a:cs typeface="Arial" panose="020B0604020202020204" pitchFamily="34" charset="0"/>
              </a:rPr>
              <a:t>Agrobacterium</a:t>
            </a:r>
            <a:r>
              <a:rPr lang="en-US" sz="2400" dirty="0">
                <a:latin typeface="Arial" panose="020B0604020202020204" pitchFamily="34" charset="0"/>
                <a:cs typeface="Arial" panose="020B0604020202020204" pitchFamily="34" charset="0"/>
              </a:rPr>
              <a:t>. </a:t>
            </a:r>
            <a:endParaRPr lang="en-US" sz="2400" i="1" dirty="0">
              <a:latin typeface="Arial" panose="020B0604020202020204" pitchFamily="34" charset="0"/>
              <a:cs typeface="Arial" panose="020B0604020202020204" pitchFamily="34" charset="0"/>
            </a:endParaRPr>
          </a:p>
          <a:p>
            <a:pPr marL="457200" indent="-457200">
              <a:lnSpc>
                <a:spcPts val="3280"/>
              </a:lnSpc>
              <a:buFont typeface="+mj-lt"/>
              <a:buAutoNum type="arabicPeriod"/>
            </a:pPr>
            <a:r>
              <a:rPr lang="en-US" sz="2400" i="1" dirty="0">
                <a:latin typeface="Arial" panose="020B0604020202020204" pitchFamily="34" charset="0"/>
                <a:cs typeface="Arial" panose="020B0604020202020204" pitchFamily="34" charset="0"/>
              </a:rPr>
              <a:t>Agrobacteria </a:t>
            </a:r>
            <a:r>
              <a:rPr lang="en-US" sz="2400" dirty="0">
                <a:latin typeface="Arial" panose="020B0604020202020204" pitchFamily="34" charset="0"/>
                <a:cs typeface="Arial" panose="020B0604020202020204" pitchFamily="34" charset="0"/>
              </a:rPr>
              <a:t>do not enter the plant cells, but transfer a DNA segment called T-DNA from their circular extra chromosomal </a:t>
            </a:r>
            <a:r>
              <a:rPr lang="en-US" sz="2400" i="1" dirty="0">
                <a:latin typeface="Arial" panose="020B0604020202020204" pitchFamily="34" charset="0"/>
                <a:cs typeface="Arial" panose="020B0604020202020204" pitchFamily="34" charset="0"/>
              </a:rPr>
              <a:t>tumor-inducing </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Ti</a:t>
            </a:r>
            <a:r>
              <a:rPr lang="en-US" sz="2400" dirty="0">
                <a:latin typeface="Arial" panose="020B0604020202020204" pitchFamily="34" charset="0"/>
                <a:cs typeface="Arial" panose="020B0604020202020204" pitchFamily="34" charset="0"/>
              </a:rPr>
              <a:t>) plasmid into the genome of the host cells. </a:t>
            </a:r>
          </a:p>
          <a:p>
            <a:pPr marL="457200" indent="-457200">
              <a:lnSpc>
                <a:spcPts val="3280"/>
              </a:lnSpc>
              <a:buFont typeface="+mj-lt"/>
              <a:buAutoNum type="arabicPeriod"/>
            </a:pPr>
            <a:r>
              <a:rPr lang="en-US" sz="2400" dirty="0">
                <a:latin typeface="Arial" panose="020B0604020202020204" pitchFamily="34" charset="0"/>
                <a:cs typeface="Arial" panose="020B0604020202020204" pitchFamily="34" charset="0"/>
              </a:rPr>
              <a:t>The T-DNA also encodes genes that affect host plant hormone physiology resulting in induced growth of the infected cells and tumor formation.</a:t>
            </a:r>
          </a:p>
          <a:p>
            <a:pPr marL="457200" indent="-457200">
              <a:lnSpc>
                <a:spcPts val="3280"/>
              </a:lnSpc>
              <a:buFont typeface="+mj-lt"/>
              <a:buAutoNum type="arabicPeriod"/>
            </a:pPr>
            <a:r>
              <a:rPr lang="en-US" sz="2400" dirty="0">
                <a:latin typeface="Arial" panose="020B0604020202020204" pitchFamily="34" charset="0"/>
                <a:cs typeface="Arial" panose="020B0604020202020204" pitchFamily="34" charset="0"/>
              </a:rPr>
              <a:t>Oncogenes and opine synthesis genes were removed and replaced with gene of interests and selectable marker genes for plant transformation.</a:t>
            </a:r>
          </a:p>
          <a:p>
            <a:endParaRPr lang="en-US" sz="28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F827F02-D90D-004D-9009-5D81ECB86B4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74767" y="209863"/>
            <a:ext cx="3821679" cy="3387776"/>
          </a:xfrm>
          <a:prstGeom prst="rect">
            <a:avLst/>
          </a:prstGeom>
        </p:spPr>
      </p:pic>
      <p:pic>
        <p:nvPicPr>
          <p:cNvPr id="4" name="Picture 3">
            <a:extLst>
              <a:ext uri="{FF2B5EF4-FFF2-40B4-BE49-F238E27FC236}">
                <a16:creationId xmlns:a16="http://schemas.microsoft.com/office/drawing/2014/main" id="{3003B725-39D7-BE49-9288-32849CF3AB5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74766" y="3597639"/>
            <a:ext cx="3821679" cy="3145613"/>
          </a:xfrm>
          <a:prstGeom prst="rect">
            <a:avLst/>
          </a:prstGeom>
          <a:ln>
            <a:solidFill>
              <a:schemeClr val="accent1"/>
            </a:solidFill>
          </a:ln>
        </p:spPr>
      </p:pic>
    </p:spTree>
    <p:extLst>
      <p:ext uri="{BB962C8B-B14F-4D97-AF65-F5344CB8AC3E}">
        <p14:creationId xmlns:p14="http://schemas.microsoft.com/office/powerpoint/2010/main" val="2820099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4279D4-5E70-CF47-A940-5D6AA349C0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86258"/>
            <a:ext cx="7764905" cy="4544734"/>
          </a:xfrm>
          <a:prstGeom prst="rect">
            <a:avLst/>
          </a:prstGeom>
        </p:spPr>
      </p:pic>
      <p:sp>
        <p:nvSpPr>
          <p:cNvPr id="4" name="Rectangle 3">
            <a:extLst>
              <a:ext uri="{FF2B5EF4-FFF2-40B4-BE49-F238E27FC236}">
                <a16:creationId xmlns:a16="http://schemas.microsoft.com/office/drawing/2014/main" id="{17ED569B-AABB-9249-940C-AB165ADBEDB2}"/>
              </a:ext>
            </a:extLst>
          </p:cNvPr>
          <p:cNvSpPr/>
          <p:nvPr/>
        </p:nvSpPr>
        <p:spPr>
          <a:xfrm>
            <a:off x="7588948" y="2020727"/>
            <a:ext cx="4603051" cy="4075796"/>
          </a:xfrm>
          <a:prstGeom prst="rect">
            <a:avLst/>
          </a:prstGeom>
        </p:spPr>
        <p:txBody>
          <a:bodyPr wrap="square">
            <a:spAutoFit/>
          </a:bodyPr>
          <a:lstStyle/>
          <a:p>
            <a:pPr>
              <a:lnSpc>
                <a:spcPts val="2560"/>
              </a:lnSpc>
            </a:pPr>
            <a:r>
              <a:rPr lang="en-US" sz="2000" b="1" dirty="0" err="1">
                <a:latin typeface="Arial" panose="020B0604020202020204" pitchFamily="34" charset="0"/>
              </a:rPr>
              <a:t>Ti</a:t>
            </a:r>
            <a:r>
              <a:rPr lang="en-US" sz="2000" b="1" dirty="0">
                <a:latin typeface="Arial" panose="020B0604020202020204" pitchFamily="34" charset="0"/>
              </a:rPr>
              <a:t> plasmid-mediated T-DNA transfer.</a:t>
            </a:r>
            <a:r>
              <a:rPr lang="en-US" sz="2000" dirty="0">
                <a:latin typeface="Arial" panose="020B0604020202020204" pitchFamily="34" charset="0"/>
              </a:rPr>
              <a:t> </a:t>
            </a:r>
          </a:p>
          <a:p>
            <a:pPr marL="457200" indent="-457200">
              <a:lnSpc>
                <a:spcPts val="2560"/>
              </a:lnSpc>
              <a:buAutoNum type="alphaUcParenBoth"/>
            </a:pPr>
            <a:r>
              <a:rPr lang="en-US" sz="2000" dirty="0">
                <a:latin typeface="Arial" panose="020B0604020202020204" pitchFamily="34" charset="0"/>
              </a:rPr>
              <a:t>Natural wild-type Agrobacterium </a:t>
            </a:r>
            <a:r>
              <a:rPr lang="en-US" sz="2000" dirty="0" err="1">
                <a:latin typeface="Arial" panose="020B0604020202020204" pitchFamily="34" charset="0"/>
              </a:rPr>
              <a:t>Ti</a:t>
            </a:r>
            <a:r>
              <a:rPr lang="en-US" sz="2000" dirty="0">
                <a:latin typeface="Arial" panose="020B0604020202020204" pitchFamily="34" charset="0"/>
              </a:rPr>
              <a:t> plasmid. </a:t>
            </a:r>
          </a:p>
          <a:p>
            <a:pPr marL="457200" indent="-457200">
              <a:lnSpc>
                <a:spcPts val="2560"/>
              </a:lnSpc>
              <a:buAutoNum type="alphaUcParenBoth"/>
            </a:pPr>
            <a:r>
              <a:rPr lang="en-US" sz="2000" dirty="0">
                <a:latin typeface="Arial" panose="020B0604020202020204" pitchFamily="34" charset="0"/>
              </a:rPr>
              <a:t>Binary T-DNA plasmid in conjunction with a “disarmed” </a:t>
            </a:r>
            <a:r>
              <a:rPr lang="en-US" sz="2000" dirty="0" err="1">
                <a:latin typeface="Arial" panose="020B0604020202020204" pitchFamily="34" charset="0"/>
              </a:rPr>
              <a:t>Ti</a:t>
            </a:r>
            <a:r>
              <a:rPr lang="en-US" sz="2000" dirty="0">
                <a:latin typeface="Arial" panose="020B0604020202020204" pitchFamily="34" charset="0"/>
              </a:rPr>
              <a:t> plasmid. Since the “disarmed” </a:t>
            </a:r>
            <a:r>
              <a:rPr lang="en-US" sz="2000" dirty="0" err="1">
                <a:latin typeface="Arial" panose="020B0604020202020204" pitchFamily="34" charset="0"/>
              </a:rPr>
              <a:t>Ti</a:t>
            </a:r>
            <a:r>
              <a:rPr lang="en-US" sz="2000" dirty="0">
                <a:latin typeface="Arial" panose="020B0604020202020204" pitchFamily="34" charset="0"/>
              </a:rPr>
              <a:t> plasmid does not contain a T-DNA region, the </a:t>
            </a:r>
            <a:r>
              <a:rPr lang="en-US" sz="2000" i="1" dirty="0" err="1">
                <a:latin typeface="Arial" panose="020B0604020202020204" pitchFamily="34" charset="0"/>
              </a:rPr>
              <a:t>vir</a:t>
            </a:r>
            <a:r>
              <a:rPr lang="en-US" sz="2000" dirty="0">
                <a:latin typeface="Arial" panose="020B0604020202020204" pitchFamily="34" charset="0"/>
              </a:rPr>
              <a:t> genes can only act to transfer the T-DNA on the binary T-DNA plasmid. Note: The wavy lines represent plant DNA. Click the image to view a larger size. </a:t>
            </a:r>
            <a:endParaRPr lang="en-US" sz="2000" dirty="0"/>
          </a:p>
        </p:txBody>
      </p:sp>
      <p:sp>
        <p:nvSpPr>
          <p:cNvPr id="5" name="TextBox 4">
            <a:extLst>
              <a:ext uri="{FF2B5EF4-FFF2-40B4-BE49-F238E27FC236}">
                <a16:creationId xmlns:a16="http://schemas.microsoft.com/office/drawing/2014/main" id="{244BD78D-0A17-0D45-9BCC-D5AE249FF484}"/>
              </a:ext>
            </a:extLst>
          </p:cNvPr>
          <p:cNvSpPr txBox="1"/>
          <p:nvPr/>
        </p:nvSpPr>
        <p:spPr>
          <a:xfrm>
            <a:off x="0" y="299804"/>
            <a:ext cx="12191999"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Engineering of the T-DNA Vector</a:t>
            </a:r>
          </a:p>
        </p:txBody>
      </p:sp>
    </p:spTree>
    <p:extLst>
      <p:ext uri="{BB962C8B-B14F-4D97-AF65-F5344CB8AC3E}">
        <p14:creationId xmlns:p14="http://schemas.microsoft.com/office/powerpoint/2010/main" val="1863338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C75564-5FBA-B94D-989A-F35C1EDB6AD6}"/>
              </a:ext>
            </a:extLst>
          </p:cNvPr>
          <p:cNvSpPr/>
          <p:nvPr/>
        </p:nvSpPr>
        <p:spPr>
          <a:xfrm>
            <a:off x="119270" y="607604"/>
            <a:ext cx="11860695" cy="646331"/>
          </a:xfrm>
          <a:prstGeom prst="rect">
            <a:avLst/>
          </a:prstGeom>
        </p:spPr>
        <p:txBody>
          <a:bodyPr wrap="square">
            <a:spAutoFit/>
          </a:bodyPr>
          <a:lstStyle/>
          <a:p>
            <a:pPr algn="ctr">
              <a:spcAft>
                <a:spcPts val="1200"/>
              </a:spcAft>
            </a:pPr>
            <a:r>
              <a:rPr lang="en-US" sz="3600" b="1" dirty="0">
                <a:latin typeface="Arial" panose="020B0604020202020204" pitchFamily="34" charset="0"/>
                <a:ea typeface="Calibri" panose="020F0502020204030204" pitchFamily="34" charset="0"/>
                <a:cs typeface="Arial" panose="020B0604020202020204" pitchFamily="34" charset="0"/>
              </a:rPr>
              <a:t>Lecture 4: Transgenic Technology</a:t>
            </a:r>
          </a:p>
        </p:txBody>
      </p:sp>
      <p:sp>
        <p:nvSpPr>
          <p:cNvPr id="4" name="Rectangle 3">
            <a:extLst>
              <a:ext uri="{FF2B5EF4-FFF2-40B4-BE49-F238E27FC236}">
                <a16:creationId xmlns:a16="http://schemas.microsoft.com/office/drawing/2014/main" id="{80F78115-3B49-D142-B9A3-754BAFADA9D8}"/>
              </a:ext>
            </a:extLst>
          </p:cNvPr>
          <p:cNvSpPr/>
          <p:nvPr/>
        </p:nvSpPr>
        <p:spPr>
          <a:xfrm>
            <a:off x="3160995" y="1186277"/>
            <a:ext cx="5339923"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4 to 6 PM of February 10, 2020</a:t>
            </a:r>
            <a:endParaRPr lang="en-US" sz="2800" dirty="0"/>
          </a:p>
        </p:txBody>
      </p:sp>
      <p:sp>
        <p:nvSpPr>
          <p:cNvPr id="5" name="TextBox 4">
            <a:extLst>
              <a:ext uri="{FF2B5EF4-FFF2-40B4-BE49-F238E27FC236}">
                <a16:creationId xmlns:a16="http://schemas.microsoft.com/office/drawing/2014/main" id="{3C49B4B1-BBF3-934A-A89F-45EF325CCA9D}"/>
              </a:ext>
            </a:extLst>
          </p:cNvPr>
          <p:cNvSpPr txBox="1"/>
          <p:nvPr/>
        </p:nvSpPr>
        <p:spPr>
          <a:xfrm>
            <a:off x="848139" y="2638690"/>
            <a:ext cx="11343861" cy="2862322"/>
          </a:xfrm>
          <a:prstGeom prst="rect">
            <a:avLst/>
          </a:prstGeom>
          <a:noFill/>
        </p:spPr>
        <p:txBody>
          <a:bodyPr wrap="square" rtlCol="0">
            <a:spAutoFit/>
          </a:bodyPr>
          <a:lstStyle/>
          <a:p>
            <a:pPr marL="457200" indent="-457200">
              <a:spcBef>
                <a:spcPts val="600"/>
              </a:spcBef>
              <a:spcAft>
                <a:spcPts val="600"/>
              </a:spcAft>
              <a:buFont typeface="Wingdings" pitchFamily="2" charset="2"/>
              <a:buChar char="v"/>
            </a:pPr>
            <a:r>
              <a:rPr lang="en-US" sz="2800" dirty="0">
                <a:latin typeface="Arial" panose="020B0604020202020204" pitchFamily="34" charset="0"/>
                <a:ea typeface="Calibri" panose="020F0502020204030204" pitchFamily="34" charset="0"/>
                <a:cs typeface="Arial" panose="020B0604020202020204" pitchFamily="34" charset="0"/>
              </a:rPr>
              <a:t>Recombinant DNA </a:t>
            </a:r>
            <a:r>
              <a:rPr lang="en-US" sz="2800" dirty="0">
                <a:latin typeface="Arial" panose="020B0604020202020204" pitchFamily="34" charset="0"/>
                <a:cs typeface="Arial" panose="020B0604020202020204" pitchFamily="34" charset="0"/>
              </a:rPr>
              <a:t>Technology, Cloning Vectors and Libraries</a:t>
            </a:r>
            <a:endParaRPr lang="en-US" sz="2800" dirty="0">
              <a:latin typeface="Arial" panose="020B0604020202020204" pitchFamily="34" charset="0"/>
              <a:ea typeface="Calibri" panose="020F0502020204030204" pitchFamily="34" charset="0"/>
              <a:cs typeface="Arial" panose="020B0604020202020204" pitchFamily="34" charset="0"/>
            </a:endParaRPr>
          </a:p>
          <a:p>
            <a:pPr marL="457200" indent="-457200">
              <a:spcBef>
                <a:spcPts val="600"/>
              </a:spcBef>
              <a:spcAft>
                <a:spcPts val="600"/>
              </a:spcAft>
              <a:buFont typeface="Wingdings" pitchFamily="2" charset="2"/>
              <a:buChar char="v"/>
            </a:pPr>
            <a:r>
              <a:rPr lang="en-US" sz="2800" dirty="0">
                <a:solidFill>
                  <a:srgbClr val="FF0000"/>
                </a:solidFill>
                <a:latin typeface="Arial" panose="020B0604020202020204" pitchFamily="34" charset="0"/>
                <a:cs typeface="Arial" panose="020B0604020202020204" pitchFamily="34" charset="0"/>
              </a:rPr>
              <a:t>Gene Cloning </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Methods of Transformation</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Analyses of Transgenic Plants</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Why Transgenics?</a:t>
            </a:r>
          </a:p>
        </p:txBody>
      </p:sp>
    </p:spTree>
    <p:extLst>
      <p:ext uri="{BB962C8B-B14F-4D97-AF65-F5344CB8AC3E}">
        <p14:creationId xmlns:p14="http://schemas.microsoft.com/office/powerpoint/2010/main" val="912147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64E539-A6DA-5D4C-A111-347244FDC11D}"/>
              </a:ext>
            </a:extLst>
          </p:cNvPr>
          <p:cNvSpPr/>
          <p:nvPr/>
        </p:nvSpPr>
        <p:spPr>
          <a:xfrm>
            <a:off x="0" y="2638217"/>
            <a:ext cx="12192000" cy="646331"/>
          </a:xfrm>
          <a:prstGeom prst="rect">
            <a:avLst/>
          </a:prstGeom>
        </p:spPr>
        <p:txBody>
          <a:bodyPr wrap="square">
            <a:spAutoFit/>
          </a:bodyPr>
          <a:lstStyle/>
          <a:p>
            <a:pPr algn="ctr">
              <a:spcBef>
                <a:spcPts val="600"/>
              </a:spcBef>
              <a:spcAft>
                <a:spcPts val="600"/>
              </a:spcAft>
            </a:pPr>
            <a:r>
              <a:rPr lang="en-US" sz="3600" b="1" dirty="0">
                <a:latin typeface="Arial" panose="020B0604020202020204" pitchFamily="34" charset="0"/>
                <a:cs typeface="Arial" panose="020B0604020202020204" pitchFamily="34" charset="0"/>
              </a:rPr>
              <a:t>Gene Cloning </a:t>
            </a:r>
          </a:p>
        </p:txBody>
      </p:sp>
    </p:spTree>
    <p:extLst>
      <p:ext uri="{BB962C8B-B14F-4D97-AF65-F5344CB8AC3E}">
        <p14:creationId xmlns:p14="http://schemas.microsoft.com/office/powerpoint/2010/main" val="456970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A4B416-2A97-D44E-B344-972A501E737C}"/>
              </a:ext>
            </a:extLst>
          </p:cNvPr>
          <p:cNvSpPr txBox="1"/>
          <p:nvPr/>
        </p:nvSpPr>
        <p:spPr>
          <a:xfrm>
            <a:off x="238539" y="1323088"/>
            <a:ext cx="11767931" cy="523220"/>
          </a:xfrm>
          <a:prstGeom prst="rect">
            <a:avLst/>
          </a:prstGeom>
          <a:noFill/>
        </p:spPr>
        <p:txBody>
          <a:bodyPr wrap="square" rtlCol="0">
            <a:spAutoFit/>
          </a:bodyPr>
          <a:lstStyle/>
          <a:p>
            <a:pPr>
              <a:spcBef>
                <a:spcPts val="600"/>
              </a:spcBef>
              <a:spcAft>
                <a:spcPts val="600"/>
              </a:spcAft>
            </a:pPr>
            <a:r>
              <a:rPr lang="en-US" sz="2800" dirty="0">
                <a:latin typeface="Arial" panose="020B0604020202020204" pitchFamily="34" charset="0"/>
                <a:cs typeface="Arial" panose="020B0604020202020204" pitchFamily="34" charset="0"/>
              </a:rPr>
              <a:t>The first step is to have the gene cloned from a species of interest. </a:t>
            </a:r>
          </a:p>
        </p:txBody>
      </p:sp>
      <p:sp>
        <p:nvSpPr>
          <p:cNvPr id="3" name="Rectangle 2">
            <a:extLst>
              <a:ext uri="{FF2B5EF4-FFF2-40B4-BE49-F238E27FC236}">
                <a16:creationId xmlns:a16="http://schemas.microsoft.com/office/drawing/2014/main" id="{F6AADE20-F0B2-1447-A9C2-4B0B14A69175}"/>
              </a:ext>
            </a:extLst>
          </p:cNvPr>
          <p:cNvSpPr/>
          <p:nvPr/>
        </p:nvSpPr>
        <p:spPr>
          <a:xfrm>
            <a:off x="26504" y="451896"/>
            <a:ext cx="12192000" cy="646331"/>
          </a:xfrm>
          <a:prstGeom prst="rect">
            <a:avLst/>
          </a:prstGeom>
        </p:spPr>
        <p:txBody>
          <a:bodyPr wrap="square">
            <a:spAutoFit/>
          </a:bodyPr>
          <a:lstStyle/>
          <a:p>
            <a:pPr algn="ctr">
              <a:spcBef>
                <a:spcPts val="600"/>
              </a:spcBef>
              <a:spcAft>
                <a:spcPts val="600"/>
              </a:spcAft>
            </a:pPr>
            <a:r>
              <a:rPr lang="en-US" sz="3600" b="1" dirty="0">
                <a:latin typeface="Arial" panose="020B0604020202020204" pitchFamily="34" charset="0"/>
                <a:cs typeface="Arial" panose="020B0604020202020204" pitchFamily="34" charset="0"/>
              </a:rPr>
              <a:t>Gene Cloning </a:t>
            </a:r>
          </a:p>
        </p:txBody>
      </p:sp>
      <p:sp>
        <p:nvSpPr>
          <p:cNvPr id="4" name="TextBox 3">
            <a:extLst>
              <a:ext uri="{FF2B5EF4-FFF2-40B4-BE49-F238E27FC236}">
                <a16:creationId xmlns:a16="http://schemas.microsoft.com/office/drawing/2014/main" id="{71676291-ACB7-0C4C-877D-C967756B1194}"/>
              </a:ext>
            </a:extLst>
          </p:cNvPr>
          <p:cNvSpPr txBox="1"/>
          <p:nvPr/>
        </p:nvSpPr>
        <p:spPr>
          <a:xfrm>
            <a:off x="238539" y="2132725"/>
            <a:ext cx="11767931" cy="4278094"/>
          </a:xfrm>
          <a:prstGeom prst="rect">
            <a:avLst/>
          </a:prstGeom>
          <a:noFill/>
        </p:spPr>
        <p:txBody>
          <a:bodyPr wrap="square" rtlCol="0">
            <a:spAutoFit/>
          </a:bodyPr>
          <a:lstStyle/>
          <a:p>
            <a:pPr>
              <a:spcAft>
                <a:spcPts val="1200"/>
              </a:spcAft>
            </a:pPr>
            <a:r>
              <a:rPr lang="en-US" sz="2800" dirty="0">
                <a:latin typeface="Arial" panose="020B0604020202020204" pitchFamily="34" charset="0"/>
                <a:cs typeface="Arial" panose="020B0604020202020204" pitchFamily="34" charset="0"/>
              </a:rPr>
              <a:t>The major methods of gene cloning are:</a:t>
            </a:r>
          </a:p>
          <a:p>
            <a:pPr marL="457200" indent="-457200">
              <a:spcAft>
                <a:spcPts val="1200"/>
              </a:spcAft>
              <a:buFont typeface="Wingdings" pitchFamily="2" charset="2"/>
              <a:buChar char="v"/>
            </a:pPr>
            <a:r>
              <a:rPr lang="en-US" sz="2800" b="1" dirty="0">
                <a:latin typeface="Arial" panose="020B0604020202020204" pitchFamily="34" charset="0"/>
                <a:cs typeface="Arial" panose="020B0604020202020204" pitchFamily="34" charset="0"/>
              </a:rPr>
              <a:t>Homology based cloning gene: </a:t>
            </a:r>
            <a:r>
              <a:rPr lang="en-US" sz="2800" dirty="0">
                <a:latin typeface="Arial" panose="020B0604020202020204" pitchFamily="34" charset="0"/>
                <a:cs typeface="Arial" panose="020B0604020202020204" pitchFamily="34" charset="0"/>
              </a:rPr>
              <a:t>Use a radiolabeled probe of a rice gene to screen a library of cDNA molecules created from maize mRNA molecules. Identify similar, orthologous genes – with same function.</a:t>
            </a:r>
          </a:p>
          <a:p>
            <a:pPr marL="457200" indent="-457200">
              <a:spcAft>
                <a:spcPts val="1200"/>
              </a:spcAft>
              <a:buFont typeface="Wingdings" pitchFamily="2" charset="2"/>
              <a:buChar char="v"/>
            </a:pPr>
            <a:r>
              <a:rPr lang="en-US" sz="2800" b="1" dirty="0">
                <a:latin typeface="Arial" panose="020B0604020202020204" pitchFamily="34" charset="0"/>
                <a:cs typeface="Arial" panose="020B0604020202020204" pitchFamily="34" charset="0"/>
              </a:rPr>
              <a:t>PCR approach cloning homologues</a:t>
            </a:r>
            <a:r>
              <a:rPr lang="en-US" sz="2800" dirty="0">
                <a:latin typeface="Arial" panose="020B0604020202020204" pitchFamily="34" charset="0"/>
                <a:cs typeface="Arial" panose="020B0604020202020204" pitchFamily="34" charset="0"/>
              </a:rPr>
              <a:t>: The above approach of gene cloning using homologous gene sequences has been subsequently modified to PCR approach, in which primers are being designed from the highly conserved domains of sequences gathered from several species.</a:t>
            </a:r>
          </a:p>
        </p:txBody>
      </p:sp>
    </p:spTree>
    <p:extLst>
      <p:ext uri="{BB962C8B-B14F-4D97-AF65-F5344CB8AC3E}">
        <p14:creationId xmlns:p14="http://schemas.microsoft.com/office/powerpoint/2010/main" val="3951703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7DE38F-73FC-3A42-8C9A-BE874E6144B7}"/>
              </a:ext>
            </a:extLst>
          </p:cNvPr>
          <p:cNvSpPr/>
          <p:nvPr/>
        </p:nvSpPr>
        <p:spPr>
          <a:xfrm>
            <a:off x="333546" y="1361956"/>
            <a:ext cx="11577916" cy="5432256"/>
          </a:xfrm>
          <a:prstGeom prst="rect">
            <a:avLst/>
          </a:prstGeom>
        </p:spPr>
        <p:txBody>
          <a:bodyPr wrap="square">
            <a:spAutoFit/>
          </a:bodyPr>
          <a:lstStyle/>
          <a:p>
            <a:pPr marL="457200" indent="-457200">
              <a:lnSpc>
                <a:spcPts val="3860"/>
              </a:lnSpc>
              <a:spcAft>
                <a:spcPts val="1200"/>
              </a:spcAft>
              <a:buFont typeface="Wingdings" pitchFamily="2" charset="2"/>
              <a:buChar char="v"/>
            </a:pPr>
            <a:r>
              <a:rPr lang="en-US" sz="2800" b="1" dirty="0">
                <a:latin typeface="Arial" panose="020B0604020202020204" pitchFamily="34" charset="0"/>
                <a:cs typeface="Arial" panose="020B0604020202020204" pitchFamily="34" charset="0"/>
              </a:rPr>
              <a:t>Differential screening</a:t>
            </a:r>
            <a:r>
              <a:rPr lang="en-US" sz="2800" dirty="0">
                <a:latin typeface="Arial" panose="020B0604020202020204" pitchFamily="34" charset="0"/>
                <a:cs typeface="Arial" panose="020B0604020202020204" pitchFamily="34" charset="0"/>
              </a:rPr>
              <a:t>: You make a library of cDNA molecules in a lambda vector (a virus based) and screen using two radiolabeled probes. Say library is from infected tissues and probes from control and infected tissues and then look for the clones hybridizing only to the infection-specific probe. A popular method during 1980s and also 1990s. </a:t>
            </a:r>
          </a:p>
          <a:p>
            <a:pPr marL="457200" indent="-457200">
              <a:spcAft>
                <a:spcPts val="1200"/>
              </a:spcAft>
              <a:buFont typeface="Wingdings" pitchFamily="2" charset="2"/>
              <a:buChar char="v"/>
            </a:pPr>
            <a:endParaRPr lang="en-US" sz="2800" dirty="0">
              <a:latin typeface="Arial" panose="020B0604020202020204" pitchFamily="34" charset="0"/>
              <a:cs typeface="Arial" panose="020B0604020202020204" pitchFamily="34" charset="0"/>
            </a:endParaRPr>
          </a:p>
          <a:p>
            <a:pPr marL="457200" indent="-457200">
              <a:spcAft>
                <a:spcPts val="1200"/>
              </a:spcAft>
              <a:buFont typeface="Wingdings" pitchFamily="2" charset="2"/>
              <a:buChar char="v"/>
            </a:pPr>
            <a:endParaRPr lang="en-US" sz="2800" dirty="0">
              <a:latin typeface="Arial" panose="020B0604020202020204" pitchFamily="34" charset="0"/>
              <a:cs typeface="Arial" panose="020B0604020202020204" pitchFamily="34" charset="0"/>
            </a:endParaRPr>
          </a:p>
          <a:p>
            <a:pPr>
              <a:spcAft>
                <a:spcPts val="1200"/>
              </a:spcAft>
            </a:pPr>
            <a:endParaRPr lang="en-US" sz="2800" dirty="0">
              <a:latin typeface="Arial" panose="020B0604020202020204" pitchFamily="34" charset="0"/>
              <a:cs typeface="Arial" panose="020B0604020202020204" pitchFamily="34" charset="0"/>
            </a:endParaRPr>
          </a:p>
          <a:p>
            <a:pPr marL="457200" indent="-457200">
              <a:spcAft>
                <a:spcPts val="1200"/>
              </a:spcAft>
              <a:buFont typeface="Wingdings" pitchFamily="2" charset="2"/>
              <a:buChar char="v"/>
            </a:pPr>
            <a:endParaRPr lang="en-US" sz="2800" dirty="0"/>
          </a:p>
        </p:txBody>
      </p:sp>
      <p:sp>
        <p:nvSpPr>
          <p:cNvPr id="3" name="Rectangle 2">
            <a:extLst>
              <a:ext uri="{FF2B5EF4-FFF2-40B4-BE49-F238E27FC236}">
                <a16:creationId xmlns:a16="http://schemas.microsoft.com/office/drawing/2014/main" id="{70EE0760-182F-F84F-A3E6-FF76DC9F1439}"/>
              </a:ext>
            </a:extLst>
          </p:cNvPr>
          <p:cNvSpPr/>
          <p:nvPr/>
        </p:nvSpPr>
        <p:spPr>
          <a:xfrm>
            <a:off x="26504" y="451896"/>
            <a:ext cx="12192000" cy="646331"/>
          </a:xfrm>
          <a:prstGeom prst="rect">
            <a:avLst/>
          </a:prstGeom>
        </p:spPr>
        <p:txBody>
          <a:bodyPr wrap="square">
            <a:spAutoFit/>
          </a:bodyPr>
          <a:lstStyle/>
          <a:p>
            <a:pPr algn="ctr">
              <a:spcBef>
                <a:spcPts val="600"/>
              </a:spcBef>
              <a:spcAft>
                <a:spcPts val="600"/>
              </a:spcAft>
            </a:pPr>
            <a:r>
              <a:rPr lang="en-US" sz="3600" b="1" dirty="0">
                <a:latin typeface="Arial" panose="020B0604020202020204" pitchFamily="34" charset="0"/>
                <a:cs typeface="Arial" panose="020B0604020202020204" pitchFamily="34" charset="0"/>
              </a:rPr>
              <a:t>Gene Cloning </a:t>
            </a:r>
          </a:p>
        </p:txBody>
      </p:sp>
      <p:pic>
        <p:nvPicPr>
          <p:cNvPr id="4" name="Picture 3">
            <a:extLst>
              <a:ext uri="{FF2B5EF4-FFF2-40B4-BE49-F238E27FC236}">
                <a16:creationId xmlns:a16="http://schemas.microsoft.com/office/drawing/2014/main" id="{D0E74FD3-E9C6-7C4B-BE1D-27239DBD297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194575" y="4386695"/>
            <a:ext cx="5850219" cy="2111086"/>
          </a:xfrm>
          <a:prstGeom prst="rect">
            <a:avLst/>
          </a:prstGeom>
        </p:spPr>
      </p:pic>
    </p:spTree>
    <p:extLst>
      <p:ext uri="{BB962C8B-B14F-4D97-AF65-F5344CB8AC3E}">
        <p14:creationId xmlns:p14="http://schemas.microsoft.com/office/powerpoint/2010/main" val="3313801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C75564-5FBA-B94D-989A-F35C1EDB6AD6}"/>
              </a:ext>
            </a:extLst>
          </p:cNvPr>
          <p:cNvSpPr/>
          <p:nvPr/>
        </p:nvSpPr>
        <p:spPr>
          <a:xfrm>
            <a:off x="119270" y="607604"/>
            <a:ext cx="11860695" cy="646331"/>
          </a:xfrm>
          <a:prstGeom prst="rect">
            <a:avLst/>
          </a:prstGeom>
        </p:spPr>
        <p:txBody>
          <a:bodyPr wrap="square">
            <a:spAutoFit/>
          </a:bodyPr>
          <a:lstStyle/>
          <a:p>
            <a:pPr algn="ctr">
              <a:spcAft>
                <a:spcPts val="1200"/>
              </a:spcAft>
            </a:pPr>
            <a:r>
              <a:rPr lang="en-US" sz="3600" b="1" dirty="0">
                <a:latin typeface="Arial" panose="020B0604020202020204" pitchFamily="34" charset="0"/>
                <a:ea typeface="Calibri" panose="020F0502020204030204" pitchFamily="34" charset="0"/>
                <a:cs typeface="Arial" panose="020B0604020202020204" pitchFamily="34" charset="0"/>
              </a:rPr>
              <a:t>Lecture 4: Transgenic Technology</a:t>
            </a:r>
          </a:p>
        </p:txBody>
      </p:sp>
      <p:sp>
        <p:nvSpPr>
          <p:cNvPr id="4" name="Rectangle 3">
            <a:extLst>
              <a:ext uri="{FF2B5EF4-FFF2-40B4-BE49-F238E27FC236}">
                <a16:creationId xmlns:a16="http://schemas.microsoft.com/office/drawing/2014/main" id="{80F78115-3B49-D142-B9A3-754BAFADA9D8}"/>
              </a:ext>
            </a:extLst>
          </p:cNvPr>
          <p:cNvSpPr/>
          <p:nvPr/>
        </p:nvSpPr>
        <p:spPr>
          <a:xfrm>
            <a:off x="3160995" y="1186277"/>
            <a:ext cx="5339923"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4 to 6 PM of February 10, 2020</a:t>
            </a:r>
            <a:endParaRPr lang="en-US" sz="2800" dirty="0"/>
          </a:p>
        </p:txBody>
      </p:sp>
      <p:sp>
        <p:nvSpPr>
          <p:cNvPr id="5" name="TextBox 4">
            <a:extLst>
              <a:ext uri="{FF2B5EF4-FFF2-40B4-BE49-F238E27FC236}">
                <a16:creationId xmlns:a16="http://schemas.microsoft.com/office/drawing/2014/main" id="{3C49B4B1-BBF3-934A-A89F-45EF325CCA9D}"/>
              </a:ext>
            </a:extLst>
          </p:cNvPr>
          <p:cNvSpPr txBox="1"/>
          <p:nvPr/>
        </p:nvSpPr>
        <p:spPr>
          <a:xfrm>
            <a:off x="848139" y="2638690"/>
            <a:ext cx="11343861" cy="2862322"/>
          </a:xfrm>
          <a:prstGeom prst="rect">
            <a:avLst/>
          </a:prstGeom>
          <a:noFill/>
        </p:spPr>
        <p:txBody>
          <a:bodyPr wrap="square" rtlCol="0">
            <a:spAutoFit/>
          </a:bodyPr>
          <a:lstStyle/>
          <a:p>
            <a:pPr marL="457200" indent="-457200">
              <a:spcBef>
                <a:spcPts val="600"/>
              </a:spcBef>
              <a:spcAft>
                <a:spcPts val="600"/>
              </a:spcAft>
              <a:buFont typeface="Wingdings" pitchFamily="2" charset="2"/>
              <a:buChar char="v"/>
            </a:pPr>
            <a:r>
              <a:rPr lang="en-US" sz="2800" dirty="0">
                <a:latin typeface="Arial" panose="020B0604020202020204" pitchFamily="34" charset="0"/>
                <a:ea typeface="Calibri" panose="020F0502020204030204" pitchFamily="34" charset="0"/>
                <a:cs typeface="Arial" panose="020B0604020202020204" pitchFamily="34" charset="0"/>
              </a:rPr>
              <a:t>Recombinant DNA </a:t>
            </a:r>
            <a:r>
              <a:rPr lang="en-US" sz="2800" dirty="0">
                <a:latin typeface="Arial" panose="020B0604020202020204" pitchFamily="34" charset="0"/>
                <a:cs typeface="Arial" panose="020B0604020202020204" pitchFamily="34" charset="0"/>
              </a:rPr>
              <a:t>Technology, Cloning Vectors and Libraries</a:t>
            </a:r>
            <a:endParaRPr lang="en-US" sz="2800" dirty="0">
              <a:latin typeface="Arial" panose="020B0604020202020204" pitchFamily="34" charset="0"/>
              <a:ea typeface="Calibri" panose="020F0502020204030204" pitchFamily="34" charset="0"/>
              <a:cs typeface="Arial" panose="020B0604020202020204" pitchFamily="34" charset="0"/>
            </a:endParaRP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Gene Cloning </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Methods of Transformation</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Analyses of Transgenic Plants</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Why Transgenics?</a:t>
            </a:r>
          </a:p>
        </p:txBody>
      </p:sp>
    </p:spTree>
    <p:extLst>
      <p:ext uri="{BB962C8B-B14F-4D97-AF65-F5344CB8AC3E}">
        <p14:creationId xmlns:p14="http://schemas.microsoft.com/office/powerpoint/2010/main" val="3141329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7DE38F-73FC-3A42-8C9A-BE874E6144B7}"/>
              </a:ext>
            </a:extLst>
          </p:cNvPr>
          <p:cNvSpPr/>
          <p:nvPr/>
        </p:nvSpPr>
        <p:spPr>
          <a:xfrm>
            <a:off x="333546" y="1361956"/>
            <a:ext cx="11577916" cy="3826689"/>
          </a:xfrm>
          <a:prstGeom prst="rect">
            <a:avLst/>
          </a:prstGeom>
        </p:spPr>
        <p:txBody>
          <a:bodyPr wrap="square">
            <a:spAutoFit/>
          </a:bodyPr>
          <a:lstStyle/>
          <a:p>
            <a:pPr marL="457200" indent="-457200">
              <a:lnSpc>
                <a:spcPts val="3960"/>
              </a:lnSpc>
              <a:spcAft>
                <a:spcPts val="1200"/>
              </a:spcAft>
              <a:buFont typeface="Wingdings" pitchFamily="2" charset="2"/>
              <a:buChar char="v"/>
            </a:pPr>
            <a:r>
              <a:rPr lang="en-US" sz="2800" b="1" dirty="0" err="1">
                <a:latin typeface="Arial" panose="020B0604020202020204" pitchFamily="34" charset="0"/>
                <a:cs typeface="Arial" panose="020B0604020202020204" pitchFamily="34" charset="0"/>
              </a:rPr>
              <a:t>Immunoscreening</a:t>
            </a:r>
            <a:r>
              <a:rPr lang="en-US" sz="2800" dirty="0">
                <a:latin typeface="Arial" panose="020B0604020202020204" pitchFamily="34" charset="0"/>
                <a:cs typeface="Arial" panose="020B0604020202020204" pitchFamily="34" charset="0"/>
              </a:rPr>
              <a:t>: In this case, mRNAs are cloned into lambda expression vector to express the proteins from individual clones with correct reading frames. An antibody raised against your protein of interest is used to screen the library – </a:t>
            </a:r>
            <a:r>
              <a:rPr lang="en-US" sz="2800" i="1" dirty="0">
                <a:latin typeface="Arial" panose="020B0604020202020204" pitchFamily="34" charset="0"/>
                <a:cs typeface="Arial" panose="020B0604020202020204" pitchFamily="34" charset="0"/>
              </a:rPr>
              <a:t>r</a:t>
            </a:r>
            <a:r>
              <a:rPr lang="en-US" sz="2800" dirty="0">
                <a:latin typeface="Arial" panose="020B0604020202020204" pitchFamily="34" charset="0"/>
                <a:cs typeface="Arial" panose="020B0604020202020204" pitchFamily="34" charset="0"/>
              </a:rPr>
              <a:t> locus cloning (check the paper Bhattacharyya et al. 1990; lecture 2).</a:t>
            </a:r>
          </a:p>
          <a:p>
            <a:pPr marL="457200" indent="-457200">
              <a:spcAft>
                <a:spcPts val="1200"/>
              </a:spcAft>
              <a:buFont typeface="Wingdings" pitchFamily="2" charset="2"/>
              <a:buChar char="v"/>
            </a:pPr>
            <a:endParaRPr lang="en-US" sz="2800" dirty="0">
              <a:latin typeface="Arial" panose="020B0604020202020204" pitchFamily="34" charset="0"/>
              <a:cs typeface="Arial" panose="020B0604020202020204" pitchFamily="34" charset="0"/>
            </a:endParaRPr>
          </a:p>
          <a:p>
            <a:pPr marL="457200" indent="-457200">
              <a:spcAft>
                <a:spcPts val="1200"/>
              </a:spcAft>
              <a:buFont typeface="Wingdings" pitchFamily="2" charset="2"/>
              <a:buChar char="v"/>
            </a:pPr>
            <a:endParaRPr lang="en-US" sz="2800" dirty="0"/>
          </a:p>
        </p:txBody>
      </p:sp>
      <p:sp>
        <p:nvSpPr>
          <p:cNvPr id="3" name="Rectangle 2">
            <a:extLst>
              <a:ext uri="{FF2B5EF4-FFF2-40B4-BE49-F238E27FC236}">
                <a16:creationId xmlns:a16="http://schemas.microsoft.com/office/drawing/2014/main" id="{70EE0760-182F-F84F-A3E6-FF76DC9F1439}"/>
              </a:ext>
            </a:extLst>
          </p:cNvPr>
          <p:cNvSpPr/>
          <p:nvPr/>
        </p:nvSpPr>
        <p:spPr>
          <a:xfrm>
            <a:off x="26504" y="451896"/>
            <a:ext cx="12192000" cy="646331"/>
          </a:xfrm>
          <a:prstGeom prst="rect">
            <a:avLst/>
          </a:prstGeom>
        </p:spPr>
        <p:txBody>
          <a:bodyPr wrap="square">
            <a:spAutoFit/>
          </a:bodyPr>
          <a:lstStyle/>
          <a:p>
            <a:pPr algn="ctr">
              <a:spcBef>
                <a:spcPts val="600"/>
              </a:spcBef>
              <a:spcAft>
                <a:spcPts val="600"/>
              </a:spcAft>
            </a:pPr>
            <a:r>
              <a:rPr lang="en-US" sz="3600" b="1" dirty="0">
                <a:latin typeface="Arial" panose="020B0604020202020204" pitchFamily="34" charset="0"/>
                <a:cs typeface="Arial" panose="020B0604020202020204" pitchFamily="34" charset="0"/>
              </a:rPr>
              <a:t>Gene Cloning </a:t>
            </a:r>
          </a:p>
        </p:txBody>
      </p:sp>
      <p:pic>
        <p:nvPicPr>
          <p:cNvPr id="5" name="Picture 4">
            <a:extLst>
              <a:ext uri="{FF2B5EF4-FFF2-40B4-BE49-F238E27FC236}">
                <a16:creationId xmlns:a16="http://schemas.microsoft.com/office/drawing/2014/main" id="{44C74771-07B6-E843-8DA6-CEB93929F0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46022" y="4404202"/>
            <a:ext cx="2212153" cy="2203837"/>
          </a:xfrm>
          <a:prstGeom prst="rect">
            <a:avLst/>
          </a:prstGeom>
          <a:ln>
            <a:solidFill>
              <a:schemeClr val="accent1"/>
            </a:solidFill>
          </a:ln>
        </p:spPr>
      </p:pic>
    </p:spTree>
    <p:extLst>
      <p:ext uri="{BB962C8B-B14F-4D97-AF65-F5344CB8AC3E}">
        <p14:creationId xmlns:p14="http://schemas.microsoft.com/office/powerpoint/2010/main" val="1974436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D464E9-75B0-D443-BD48-B991C152CEF8}"/>
              </a:ext>
            </a:extLst>
          </p:cNvPr>
          <p:cNvSpPr/>
          <p:nvPr/>
        </p:nvSpPr>
        <p:spPr>
          <a:xfrm>
            <a:off x="376518" y="1178638"/>
            <a:ext cx="11344427" cy="4897110"/>
          </a:xfrm>
          <a:prstGeom prst="rect">
            <a:avLst/>
          </a:prstGeom>
        </p:spPr>
        <p:txBody>
          <a:bodyPr wrap="square">
            <a:spAutoFit/>
          </a:bodyPr>
          <a:lstStyle/>
          <a:p>
            <a:pPr marL="457200" indent="-457200">
              <a:lnSpc>
                <a:spcPts val="4160"/>
              </a:lnSpc>
              <a:spcAft>
                <a:spcPts val="1200"/>
              </a:spcAft>
              <a:buFont typeface="Wingdings" pitchFamily="2" charset="2"/>
              <a:buChar char="v"/>
            </a:pPr>
            <a:r>
              <a:rPr lang="en-US" sz="2800" b="1" dirty="0">
                <a:latin typeface="Arial" panose="020B0604020202020204" pitchFamily="34" charset="0"/>
                <a:cs typeface="Arial" panose="020B0604020202020204" pitchFamily="34" charset="0"/>
              </a:rPr>
              <a:t>Transposon tagging</a:t>
            </a:r>
            <a:r>
              <a:rPr lang="en-US" sz="2800" dirty="0">
                <a:latin typeface="Arial" panose="020B0604020202020204" pitchFamily="34" charset="0"/>
                <a:cs typeface="Arial" panose="020B0604020202020204" pitchFamily="34" charset="0"/>
              </a:rPr>
              <a:t>: If the mutants revert back to wildtype, then it could be due to transposon induced mutation – you may have to isolate the transposon first if many versions of a transposon available in the plant. Snapdragon or </a:t>
            </a:r>
            <a:r>
              <a:rPr lang="en-US" sz="2800" i="1" dirty="0">
                <a:latin typeface="Arial" panose="020B0604020202020204" pitchFamily="34" charset="0"/>
                <a:cs typeface="Arial" panose="020B0604020202020204" pitchFamily="34" charset="0"/>
              </a:rPr>
              <a:t>Antirrhinum</a:t>
            </a:r>
            <a:r>
              <a:rPr lang="en-US" sz="2800" dirty="0">
                <a:latin typeface="Arial" panose="020B0604020202020204" pitchFamily="34" charset="0"/>
                <a:cs typeface="Arial" panose="020B0604020202020204" pitchFamily="34" charset="0"/>
              </a:rPr>
              <a:t> is an example. You use all types with mutants and revertant to wildtype plants for co-segregation of bands with a particular transposon; presence in the mutant; but absent in the revertant. Then use the transposon sequences to identify the adjacent gene sequences of the transposon (See Baumbach et al. 2016).</a:t>
            </a:r>
            <a:endParaRPr lang="en-US" sz="2800" dirty="0"/>
          </a:p>
        </p:txBody>
      </p:sp>
      <p:sp>
        <p:nvSpPr>
          <p:cNvPr id="3" name="Rectangle 2">
            <a:extLst>
              <a:ext uri="{FF2B5EF4-FFF2-40B4-BE49-F238E27FC236}">
                <a16:creationId xmlns:a16="http://schemas.microsoft.com/office/drawing/2014/main" id="{9E502D01-F7AD-8446-96F4-DD67FD15F7EB}"/>
              </a:ext>
            </a:extLst>
          </p:cNvPr>
          <p:cNvSpPr/>
          <p:nvPr/>
        </p:nvSpPr>
        <p:spPr>
          <a:xfrm>
            <a:off x="26504" y="451896"/>
            <a:ext cx="12192000" cy="646331"/>
          </a:xfrm>
          <a:prstGeom prst="rect">
            <a:avLst/>
          </a:prstGeom>
        </p:spPr>
        <p:txBody>
          <a:bodyPr wrap="square">
            <a:spAutoFit/>
          </a:bodyPr>
          <a:lstStyle/>
          <a:p>
            <a:pPr algn="ctr">
              <a:spcBef>
                <a:spcPts val="600"/>
              </a:spcBef>
              <a:spcAft>
                <a:spcPts val="600"/>
              </a:spcAft>
            </a:pPr>
            <a:r>
              <a:rPr lang="en-US" sz="3600" b="1" dirty="0">
                <a:latin typeface="Arial" panose="020B0604020202020204" pitchFamily="34" charset="0"/>
                <a:cs typeface="Arial" panose="020B0604020202020204" pitchFamily="34" charset="0"/>
              </a:rPr>
              <a:t>Gene Cloning </a:t>
            </a:r>
          </a:p>
        </p:txBody>
      </p:sp>
    </p:spTree>
    <p:extLst>
      <p:ext uri="{BB962C8B-B14F-4D97-AF65-F5344CB8AC3E}">
        <p14:creationId xmlns:p14="http://schemas.microsoft.com/office/powerpoint/2010/main" val="2833635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6006C-0DB8-934E-B0B6-70E08B994E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981" y="0"/>
            <a:ext cx="7950038" cy="6858000"/>
          </a:xfrm>
          <a:prstGeom prst="rect">
            <a:avLst/>
          </a:prstGeom>
        </p:spPr>
      </p:pic>
    </p:spTree>
    <p:extLst>
      <p:ext uri="{BB962C8B-B14F-4D97-AF65-F5344CB8AC3E}">
        <p14:creationId xmlns:p14="http://schemas.microsoft.com/office/powerpoint/2010/main" val="107785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F9888-1B08-3844-9C17-EEDEA12C4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029" y="1401463"/>
            <a:ext cx="5688176" cy="2695958"/>
          </a:xfrm>
          <a:prstGeom prst="rect">
            <a:avLst/>
          </a:prstGeom>
        </p:spPr>
      </p:pic>
      <p:pic>
        <p:nvPicPr>
          <p:cNvPr id="3" name="Picture 2">
            <a:extLst>
              <a:ext uri="{FF2B5EF4-FFF2-40B4-BE49-F238E27FC236}">
                <a16:creationId xmlns:a16="http://schemas.microsoft.com/office/drawing/2014/main" id="{951729CA-867C-2F41-99FD-C9B39D6CC5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8625" y="1675012"/>
            <a:ext cx="3739856" cy="4703762"/>
          </a:xfrm>
          <a:prstGeom prst="rect">
            <a:avLst/>
          </a:prstGeom>
        </p:spPr>
      </p:pic>
      <p:pic>
        <p:nvPicPr>
          <p:cNvPr id="4" name="Picture 3">
            <a:extLst>
              <a:ext uri="{FF2B5EF4-FFF2-40B4-BE49-F238E27FC236}">
                <a16:creationId xmlns:a16="http://schemas.microsoft.com/office/drawing/2014/main" id="{F062B760-8A13-244A-BFBF-0BE5FD6932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73936" y="4026893"/>
            <a:ext cx="6122504" cy="2580871"/>
          </a:xfrm>
          <a:prstGeom prst="rect">
            <a:avLst/>
          </a:prstGeom>
        </p:spPr>
      </p:pic>
      <p:pic>
        <p:nvPicPr>
          <p:cNvPr id="5" name="Picture 4">
            <a:extLst>
              <a:ext uri="{FF2B5EF4-FFF2-40B4-BE49-F238E27FC236}">
                <a16:creationId xmlns:a16="http://schemas.microsoft.com/office/drawing/2014/main" id="{62261532-4AB1-7B49-8EB7-EEF6205CD74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39286" y="4257409"/>
            <a:ext cx="3229524" cy="2082247"/>
          </a:xfrm>
          <a:prstGeom prst="rect">
            <a:avLst/>
          </a:prstGeom>
        </p:spPr>
      </p:pic>
      <p:sp>
        <p:nvSpPr>
          <p:cNvPr id="7" name="TextBox 6">
            <a:extLst>
              <a:ext uri="{FF2B5EF4-FFF2-40B4-BE49-F238E27FC236}">
                <a16:creationId xmlns:a16="http://schemas.microsoft.com/office/drawing/2014/main" id="{9E36FEB5-6823-A148-A664-BA42B2EA2742}"/>
              </a:ext>
            </a:extLst>
          </p:cNvPr>
          <p:cNvSpPr txBox="1"/>
          <p:nvPr/>
        </p:nvSpPr>
        <p:spPr>
          <a:xfrm>
            <a:off x="6403901" y="3668374"/>
            <a:ext cx="2834206" cy="369332"/>
          </a:xfrm>
          <a:prstGeom prst="rect">
            <a:avLst/>
          </a:prstGeom>
          <a:noFill/>
        </p:spPr>
        <p:txBody>
          <a:bodyPr wrap="square" rtlCol="0">
            <a:spAutoFit/>
          </a:bodyPr>
          <a:lstStyle/>
          <a:p>
            <a:r>
              <a:rPr lang="en-US" dirty="0"/>
              <a:t>Bhattacharyya et al. (2005)</a:t>
            </a:r>
          </a:p>
        </p:txBody>
      </p:sp>
      <p:sp>
        <p:nvSpPr>
          <p:cNvPr id="8" name="TextBox 7">
            <a:extLst>
              <a:ext uri="{FF2B5EF4-FFF2-40B4-BE49-F238E27FC236}">
                <a16:creationId xmlns:a16="http://schemas.microsoft.com/office/drawing/2014/main" id="{584E85DB-7798-ED4C-B784-BE6863C5D454}"/>
              </a:ext>
            </a:extLst>
          </p:cNvPr>
          <p:cNvSpPr txBox="1"/>
          <p:nvPr/>
        </p:nvSpPr>
        <p:spPr>
          <a:xfrm>
            <a:off x="6071393" y="6378774"/>
            <a:ext cx="2792627" cy="369332"/>
          </a:xfrm>
          <a:prstGeom prst="rect">
            <a:avLst/>
          </a:prstGeom>
          <a:noFill/>
        </p:spPr>
        <p:txBody>
          <a:bodyPr wrap="square" rtlCol="0">
            <a:spAutoFit/>
          </a:bodyPr>
          <a:lstStyle/>
          <a:p>
            <a:r>
              <a:rPr lang="en-US" dirty="0"/>
              <a:t>Gao et al. (2005)</a:t>
            </a:r>
          </a:p>
        </p:txBody>
      </p:sp>
      <p:sp>
        <p:nvSpPr>
          <p:cNvPr id="10" name="TextBox 9">
            <a:extLst>
              <a:ext uri="{FF2B5EF4-FFF2-40B4-BE49-F238E27FC236}">
                <a16:creationId xmlns:a16="http://schemas.microsoft.com/office/drawing/2014/main" id="{32C1D7FE-6D1F-A34F-8767-C7F0909FB528}"/>
              </a:ext>
            </a:extLst>
          </p:cNvPr>
          <p:cNvSpPr txBox="1"/>
          <p:nvPr/>
        </p:nvSpPr>
        <p:spPr>
          <a:xfrm>
            <a:off x="218141" y="6378774"/>
            <a:ext cx="2792627" cy="369332"/>
          </a:xfrm>
          <a:prstGeom prst="rect">
            <a:avLst/>
          </a:prstGeom>
          <a:noFill/>
        </p:spPr>
        <p:txBody>
          <a:bodyPr wrap="square" rtlCol="0">
            <a:spAutoFit/>
          </a:bodyPr>
          <a:lstStyle/>
          <a:p>
            <a:r>
              <a:rPr lang="en-US" dirty="0" err="1"/>
              <a:t>Kasuga</a:t>
            </a:r>
            <a:r>
              <a:rPr lang="en-US" dirty="0"/>
              <a:t> et al. (1997)</a:t>
            </a:r>
          </a:p>
        </p:txBody>
      </p:sp>
      <p:sp>
        <p:nvSpPr>
          <p:cNvPr id="11" name="Rectangle 10">
            <a:extLst>
              <a:ext uri="{FF2B5EF4-FFF2-40B4-BE49-F238E27FC236}">
                <a16:creationId xmlns:a16="http://schemas.microsoft.com/office/drawing/2014/main" id="{1182581B-CC8B-384C-9220-05D31EB75A17}"/>
              </a:ext>
            </a:extLst>
          </p:cNvPr>
          <p:cNvSpPr/>
          <p:nvPr/>
        </p:nvSpPr>
        <p:spPr>
          <a:xfrm>
            <a:off x="1" y="-193477"/>
            <a:ext cx="12192000" cy="1384995"/>
          </a:xfrm>
          <a:prstGeom prst="rect">
            <a:avLst/>
          </a:prstGeom>
        </p:spPr>
        <p:txBody>
          <a:bodyPr wrap="square">
            <a:spAutoFit/>
          </a:bodyPr>
          <a:lstStyle/>
          <a:p>
            <a:pPr marL="457200" indent="-457200">
              <a:spcAft>
                <a:spcPts val="1200"/>
              </a:spcAft>
              <a:buFont typeface="Wingdings" pitchFamily="2" charset="2"/>
              <a:buChar char="v"/>
            </a:pPr>
            <a:endParaRPr lang="en-US" dirty="0">
              <a:latin typeface="Arial" panose="020B0604020202020204" pitchFamily="34" charset="0"/>
              <a:cs typeface="Arial" panose="020B0604020202020204" pitchFamily="34" charset="0"/>
            </a:endParaRPr>
          </a:p>
          <a:p>
            <a:pPr marL="457200" indent="-457200">
              <a:spcAft>
                <a:spcPts val="1200"/>
              </a:spcAft>
              <a:buFont typeface="Wingdings" pitchFamily="2" charset="2"/>
              <a:buChar char="v"/>
            </a:pPr>
            <a:r>
              <a:rPr lang="en-US" sz="2800" b="1" dirty="0">
                <a:latin typeface="Arial" panose="020B0604020202020204" pitchFamily="34" charset="0"/>
                <a:cs typeface="Arial" panose="020B0604020202020204" pitchFamily="34" charset="0"/>
              </a:rPr>
              <a:t>Map-based or positional gene cloning</a:t>
            </a:r>
            <a:r>
              <a:rPr lang="en-US" sz="2800" dirty="0">
                <a:latin typeface="Arial" panose="020B0604020202020204" pitchFamily="34" charset="0"/>
                <a:cs typeface="Arial" panose="020B0604020202020204" pitchFamily="34" charset="0"/>
              </a:rPr>
              <a:t>: It is based map position of a gene – no information available about its DNA or protein sequences.</a:t>
            </a:r>
            <a:endParaRPr lang="en-US" sz="2800" dirty="0"/>
          </a:p>
        </p:txBody>
      </p:sp>
      <p:sp>
        <p:nvSpPr>
          <p:cNvPr id="12" name="Rectangle 11">
            <a:extLst>
              <a:ext uri="{FF2B5EF4-FFF2-40B4-BE49-F238E27FC236}">
                <a16:creationId xmlns:a16="http://schemas.microsoft.com/office/drawing/2014/main" id="{178B364F-4CDF-1F48-8E9E-DCABC4A1B552}"/>
              </a:ext>
            </a:extLst>
          </p:cNvPr>
          <p:cNvSpPr/>
          <p:nvPr/>
        </p:nvSpPr>
        <p:spPr>
          <a:xfrm>
            <a:off x="127071" y="1545762"/>
            <a:ext cx="5596404" cy="369332"/>
          </a:xfrm>
          <a:prstGeom prst="rect">
            <a:avLst/>
          </a:prstGeom>
        </p:spPr>
        <p:txBody>
          <a:bodyPr wrap="none">
            <a:spAutoFit/>
          </a:bodyPr>
          <a:lstStyle/>
          <a:p>
            <a:r>
              <a:rPr lang="en-US" b="1" i="1" dirty="0">
                <a:latin typeface="Arial" panose="020B0604020202020204" pitchFamily="34" charset="0"/>
                <a:cs typeface="Arial" panose="020B0604020202020204" pitchFamily="34" charset="0"/>
              </a:rPr>
              <a:t>Phytophthora</a:t>
            </a:r>
            <a:r>
              <a:rPr lang="en-US" b="1" dirty="0">
                <a:latin typeface="Arial" panose="020B0604020202020204" pitchFamily="34" charset="0"/>
                <a:cs typeface="Arial" panose="020B0604020202020204" pitchFamily="34" charset="0"/>
              </a:rPr>
              <a:t> resistance </a:t>
            </a:r>
            <a:r>
              <a:rPr lang="en-US" b="1" i="1" dirty="0">
                <a:latin typeface="Arial" panose="020B0604020202020204" pitchFamily="34" charset="0"/>
                <a:cs typeface="Arial" panose="020B0604020202020204" pitchFamily="34" charset="0"/>
              </a:rPr>
              <a:t>Rps1</a:t>
            </a:r>
            <a:r>
              <a:rPr lang="en-US" b="1" dirty="0">
                <a:latin typeface="Arial" panose="020B0604020202020204" pitchFamily="34" charset="0"/>
                <a:cs typeface="Arial" panose="020B0604020202020204" pitchFamily="34" charset="0"/>
              </a:rPr>
              <a:t>-k gene in soybean</a:t>
            </a:r>
            <a:endParaRPr lang="en-US" dirty="0"/>
          </a:p>
        </p:txBody>
      </p:sp>
    </p:spTree>
    <p:extLst>
      <p:ext uri="{BB962C8B-B14F-4D97-AF65-F5344CB8AC3E}">
        <p14:creationId xmlns:p14="http://schemas.microsoft.com/office/powerpoint/2010/main" val="4156076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B46560-AED6-4841-BC5B-5A67B4AE93EC}"/>
              </a:ext>
            </a:extLst>
          </p:cNvPr>
          <p:cNvSpPr/>
          <p:nvPr/>
        </p:nvSpPr>
        <p:spPr>
          <a:xfrm>
            <a:off x="420282" y="208306"/>
            <a:ext cx="5635702" cy="1815882"/>
          </a:xfrm>
          <a:prstGeom prst="rect">
            <a:avLst/>
          </a:prstGeom>
        </p:spPr>
        <p:txBody>
          <a:bodyPr wrap="square">
            <a:spAutoFit/>
          </a:bodyPr>
          <a:lstStyle/>
          <a:p>
            <a:pPr marL="457200" indent="-457200">
              <a:spcAft>
                <a:spcPts val="1200"/>
              </a:spcAft>
              <a:buFont typeface="Wingdings" pitchFamily="2" charset="2"/>
              <a:buChar char="v"/>
            </a:pPr>
            <a:endParaRPr lang="en-US" dirty="0">
              <a:latin typeface="Arial" panose="020B0604020202020204" pitchFamily="34" charset="0"/>
              <a:cs typeface="Arial" panose="020B0604020202020204" pitchFamily="34" charset="0"/>
            </a:endParaRPr>
          </a:p>
          <a:p>
            <a:pPr marL="457200" indent="-457200">
              <a:spcAft>
                <a:spcPts val="1200"/>
              </a:spcAft>
              <a:buFont typeface="Wingdings" pitchFamily="2" charset="2"/>
              <a:buChar char="v"/>
            </a:pPr>
            <a:r>
              <a:rPr lang="en-US" sz="2800" dirty="0">
                <a:latin typeface="Arial" panose="020B0604020202020204" pitchFamily="34" charset="0"/>
                <a:cs typeface="Arial" panose="020B0604020202020204" pitchFamily="34" charset="0"/>
              </a:rPr>
              <a:t>Creating synthetic genes encoding toxin-interacting peptides.</a:t>
            </a:r>
            <a:endParaRPr lang="en-US" sz="2800" dirty="0"/>
          </a:p>
        </p:txBody>
      </p:sp>
      <p:pic>
        <p:nvPicPr>
          <p:cNvPr id="3" name="Picture 2">
            <a:extLst>
              <a:ext uri="{FF2B5EF4-FFF2-40B4-BE49-F238E27FC236}">
                <a16:creationId xmlns:a16="http://schemas.microsoft.com/office/drawing/2014/main" id="{50D7E65F-791D-F343-965F-EF018436C0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55984" y="471542"/>
            <a:ext cx="5924276" cy="6248400"/>
          </a:xfrm>
          <a:prstGeom prst="rect">
            <a:avLst/>
          </a:prstGeom>
          <a:ln>
            <a:solidFill>
              <a:schemeClr val="accent5">
                <a:lumMod val="50000"/>
              </a:schemeClr>
            </a:solidFill>
          </a:ln>
        </p:spPr>
      </p:pic>
      <p:sp>
        <p:nvSpPr>
          <p:cNvPr id="4" name="TextBox 3">
            <a:extLst>
              <a:ext uri="{FF2B5EF4-FFF2-40B4-BE49-F238E27FC236}">
                <a16:creationId xmlns:a16="http://schemas.microsoft.com/office/drawing/2014/main" id="{19D89F7C-2F24-6046-ACC6-7392DBD776F2}"/>
              </a:ext>
            </a:extLst>
          </p:cNvPr>
          <p:cNvSpPr txBox="1"/>
          <p:nvPr/>
        </p:nvSpPr>
        <p:spPr>
          <a:xfrm>
            <a:off x="420282" y="6350610"/>
            <a:ext cx="3505200" cy="369332"/>
          </a:xfrm>
          <a:prstGeom prst="rect">
            <a:avLst/>
          </a:prstGeom>
          <a:noFill/>
        </p:spPr>
        <p:txBody>
          <a:bodyPr wrap="square" rtlCol="0">
            <a:spAutoFit/>
          </a:bodyPr>
          <a:lstStyle/>
          <a:p>
            <a:r>
              <a:rPr lang="en-US" dirty="0"/>
              <a:t>Wang et al. 2015</a:t>
            </a:r>
          </a:p>
        </p:txBody>
      </p:sp>
    </p:spTree>
    <p:extLst>
      <p:ext uri="{BB962C8B-B14F-4D97-AF65-F5344CB8AC3E}">
        <p14:creationId xmlns:p14="http://schemas.microsoft.com/office/powerpoint/2010/main" val="3280134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C75564-5FBA-B94D-989A-F35C1EDB6AD6}"/>
              </a:ext>
            </a:extLst>
          </p:cNvPr>
          <p:cNvSpPr/>
          <p:nvPr/>
        </p:nvSpPr>
        <p:spPr>
          <a:xfrm>
            <a:off x="119270" y="607604"/>
            <a:ext cx="11860695" cy="646331"/>
          </a:xfrm>
          <a:prstGeom prst="rect">
            <a:avLst/>
          </a:prstGeom>
        </p:spPr>
        <p:txBody>
          <a:bodyPr wrap="square">
            <a:spAutoFit/>
          </a:bodyPr>
          <a:lstStyle/>
          <a:p>
            <a:pPr algn="ctr">
              <a:spcAft>
                <a:spcPts val="1200"/>
              </a:spcAft>
            </a:pPr>
            <a:r>
              <a:rPr lang="en-US" sz="3600" b="1" dirty="0">
                <a:latin typeface="Arial" panose="020B0604020202020204" pitchFamily="34" charset="0"/>
                <a:ea typeface="Calibri" panose="020F0502020204030204" pitchFamily="34" charset="0"/>
                <a:cs typeface="Arial" panose="020B0604020202020204" pitchFamily="34" charset="0"/>
              </a:rPr>
              <a:t>Lecture 4: Transgenic Technology</a:t>
            </a:r>
          </a:p>
        </p:txBody>
      </p:sp>
      <p:sp>
        <p:nvSpPr>
          <p:cNvPr id="4" name="Rectangle 3">
            <a:extLst>
              <a:ext uri="{FF2B5EF4-FFF2-40B4-BE49-F238E27FC236}">
                <a16:creationId xmlns:a16="http://schemas.microsoft.com/office/drawing/2014/main" id="{80F78115-3B49-D142-B9A3-754BAFADA9D8}"/>
              </a:ext>
            </a:extLst>
          </p:cNvPr>
          <p:cNvSpPr/>
          <p:nvPr/>
        </p:nvSpPr>
        <p:spPr>
          <a:xfrm>
            <a:off x="3160995" y="1186277"/>
            <a:ext cx="5339923"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4 to 6 PM of February 10, 2020</a:t>
            </a:r>
            <a:endParaRPr lang="en-US" sz="2800" dirty="0"/>
          </a:p>
        </p:txBody>
      </p:sp>
      <p:sp>
        <p:nvSpPr>
          <p:cNvPr id="5" name="TextBox 4">
            <a:extLst>
              <a:ext uri="{FF2B5EF4-FFF2-40B4-BE49-F238E27FC236}">
                <a16:creationId xmlns:a16="http://schemas.microsoft.com/office/drawing/2014/main" id="{3C49B4B1-BBF3-934A-A89F-45EF325CCA9D}"/>
              </a:ext>
            </a:extLst>
          </p:cNvPr>
          <p:cNvSpPr txBox="1"/>
          <p:nvPr/>
        </p:nvSpPr>
        <p:spPr>
          <a:xfrm>
            <a:off x="848139" y="2638690"/>
            <a:ext cx="11343861" cy="2862322"/>
          </a:xfrm>
          <a:prstGeom prst="rect">
            <a:avLst/>
          </a:prstGeom>
          <a:noFill/>
        </p:spPr>
        <p:txBody>
          <a:bodyPr wrap="square" rtlCol="0">
            <a:spAutoFit/>
          </a:bodyPr>
          <a:lstStyle/>
          <a:p>
            <a:pPr marL="457200" indent="-457200">
              <a:spcBef>
                <a:spcPts val="600"/>
              </a:spcBef>
              <a:spcAft>
                <a:spcPts val="600"/>
              </a:spcAft>
              <a:buFont typeface="Wingdings" pitchFamily="2" charset="2"/>
              <a:buChar char="v"/>
            </a:pPr>
            <a:r>
              <a:rPr lang="en-US" sz="2800" dirty="0">
                <a:latin typeface="Arial" panose="020B0604020202020204" pitchFamily="34" charset="0"/>
                <a:ea typeface="Calibri" panose="020F0502020204030204" pitchFamily="34" charset="0"/>
                <a:cs typeface="Arial" panose="020B0604020202020204" pitchFamily="34" charset="0"/>
              </a:rPr>
              <a:t>Recombinant DNA </a:t>
            </a:r>
            <a:r>
              <a:rPr lang="en-US" sz="2800" dirty="0">
                <a:latin typeface="Arial" panose="020B0604020202020204" pitchFamily="34" charset="0"/>
                <a:cs typeface="Arial" panose="020B0604020202020204" pitchFamily="34" charset="0"/>
              </a:rPr>
              <a:t>Technology, Cloning Vectors and Libraries</a:t>
            </a:r>
            <a:endParaRPr lang="en-US" sz="2800" dirty="0">
              <a:latin typeface="Arial" panose="020B0604020202020204" pitchFamily="34" charset="0"/>
              <a:ea typeface="Calibri" panose="020F0502020204030204" pitchFamily="34" charset="0"/>
              <a:cs typeface="Arial" panose="020B0604020202020204" pitchFamily="34" charset="0"/>
            </a:endParaRP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Gene Cloning </a:t>
            </a:r>
          </a:p>
          <a:p>
            <a:pPr marL="457200" indent="-457200">
              <a:spcBef>
                <a:spcPts val="600"/>
              </a:spcBef>
              <a:spcAft>
                <a:spcPts val="600"/>
              </a:spcAft>
              <a:buFont typeface="Wingdings" pitchFamily="2" charset="2"/>
              <a:buChar char="v"/>
            </a:pPr>
            <a:r>
              <a:rPr lang="en-US" sz="2800" dirty="0">
                <a:solidFill>
                  <a:srgbClr val="FF0000"/>
                </a:solidFill>
                <a:latin typeface="Arial" panose="020B0604020202020204" pitchFamily="34" charset="0"/>
                <a:cs typeface="Arial" panose="020B0604020202020204" pitchFamily="34" charset="0"/>
              </a:rPr>
              <a:t>Methods of Transformation</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Analyses of Transgenic Plants</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Why Transgenic?</a:t>
            </a:r>
          </a:p>
        </p:txBody>
      </p:sp>
    </p:spTree>
    <p:extLst>
      <p:ext uri="{BB962C8B-B14F-4D97-AF65-F5344CB8AC3E}">
        <p14:creationId xmlns:p14="http://schemas.microsoft.com/office/powerpoint/2010/main" val="2414241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2887F5-579A-3C47-B1CB-6F25256CFCD4}"/>
              </a:ext>
            </a:extLst>
          </p:cNvPr>
          <p:cNvSpPr/>
          <p:nvPr/>
        </p:nvSpPr>
        <p:spPr>
          <a:xfrm>
            <a:off x="0" y="2787134"/>
            <a:ext cx="12192000" cy="584775"/>
          </a:xfrm>
          <a:prstGeom prst="rect">
            <a:avLst/>
          </a:prstGeom>
        </p:spPr>
        <p:txBody>
          <a:bodyPr wrap="square">
            <a:spAutoFit/>
          </a:bodyPr>
          <a:lstStyle/>
          <a:p>
            <a:pPr algn="ctr">
              <a:spcBef>
                <a:spcPts val="600"/>
              </a:spcBef>
              <a:spcAft>
                <a:spcPts val="600"/>
              </a:spcAft>
            </a:pPr>
            <a:r>
              <a:rPr lang="en-US" sz="3200" b="1" dirty="0">
                <a:latin typeface="Arial" panose="020B0604020202020204" pitchFamily="34" charset="0"/>
                <a:cs typeface="Arial" panose="020B0604020202020204" pitchFamily="34" charset="0"/>
              </a:rPr>
              <a:t>Methods of Plant Transformation</a:t>
            </a:r>
          </a:p>
        </p:txBody>
      </p:sp>
    </p:spTree>
    <p:extLst>
      <p:ext uri="{BB962C8B-B14F-4D97-AF65-F5344CB8AC3E}">
        <p14:creationId xmlns:p14="http://schemas.microsoft.com/office/powerpoint/2010/main" val="962806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3E3662-66A9-6343-8CE3-9726CC39C89F}"/>
              </a:ext>
            </a:extLst>
          </p:cNvPr>
          <p:cNvSpPr/>
          <p:nvPr/>
        </p:nvSpPr>
        <p:spPr>
          <a:xfrm>
            <a:off x="1305994" y="1913487"/>
            <a:ext cx="10719751" cy="3336298"/>
          </a:xfrm>
          <a:prstGeom prst="rect">
            <a:avLst/>
          </a:prstGeom>
        </p:spPr>
        <p:txBody>
          <a:bodyPr wrap="square">
            <a:spAutoFit/>
          </a:bodyPr>
          <a:lstStyle/>
          <a:p>
            <a:pPr>
              <a:lnSpc>
                <a:spcPts val="3380"/>
              </a:lnSpc>
              <a:spcAft>
                <a:spcPts val="1800"/>
              </a:spcAft>
            </a:pPr>
            <a:r>
              <a:rPr lang="en-US" sz="2400" dirty="0">
                <a:effectLst/>
                <a:latin typeface="Arial" panose="020B0604020202020204" pitchFamily="34" charset="0"/>
              </a:rPr>
              <a:t>Most methods use these five basic steps: </a:t>
            </a:r>
          </a:p>
          <a:p>
            <a:pPr marL="457200" indent="-457200">
              <a:lnSpc>
                <a:spcPts val="3380"/>
              </a:lnSpc>
              <a:buFont typeface="+mj-lt"/>
              <a:buAutoNum type="arabicPeriod"/>
            </a:pPr>
            <a:r>
              <a:rPr lang="en-US" sz="2400" dirty="0">
                <a:effectLst/>
                <a:latin typeface="Arial" panose="020B0604020202020204" pitchFamily="34" charset="0"/>
              </a:rPr>
              <a:t>Preparation of the target plant tissue </a:t>
            </a:r>
          </a:p>
          <a:p>
            <a:pPr marL="457200" indent="-457200">
              <a:lnSpc>
                <a:spcPts val="3380"/>
              </a:lnSpc>
              <a:buFont typeface="+mj-lt"/>
              <a:buAutoNum type="arabicPeriod"/>
            </a:pPr>
            <a:r>
              <a:rPr lang="en-US" sz="2400" dirty="0">
                <a:effectLst/>
                <a:latin typeface="Arial" panose="020B0604020202020204" pitchFamily="34" charset="0"/>
              </a:rPr>
              <a:t>Introduction of DNA into cells of the target tissue </a:t>
            </a:r>
          </a:p>
          <a:p>
            <a:pPr marL="457200" indent="-457200">
              <a:lnSpc>
                <a:spcPts val="3380"/>
              </a:lnSpc>
              <a:buFont typeface="+mj-lt"/>
              <a:buAutoNum type="arabicPeriod"/>
            </a:pPr>
            <a:r>
              <a:rPr lang="en-US" sz="2400" dirty="0">
                <a:effectLst/>
                <a:latin typeface="Arial" panose="020B0604020202020204" pitchFamily="34" charset="0"/>
              </a:rPr>
              <a:t>Selection for transformed cells </a:t>
            </a:r>
          </a:p>
          <a:p>
            <a:pPr marL="457200" indent="-457200">
              <a:lnSpc>
                <a:spcPts val="3380"/>
              </a:lnSpc>
              <a:buFont typeface="+mj-lt"/>
              <a:buAutoNum type="arabicPeriod"/>
            </a:pPr>
            <a:r>
              <a:rPr lang="en-US" sz="2400" dirty="0">
                <a:effectLst/>
                <a:latin typeface="Arial" panose="020B0604020202020204" pitchFamily="34" charset="0"/>
              </a:rPr>
              <a:t>Regeneration of new plants from tissue culture </a:t>
            </a:r>
          </a:p>
          <a:p>
            <a:pPr marL="457200" indent="-457200">
              <a:lnSpc>
                <a:spcPts val="3380"/>
              </a:lnSpc>
              <a:buFont typeface="+mj-lt"/>
              <a:buAutoNum type="arabicPeriod"/>
            </a:pPr>
            <a:r>
              <a:rPr lang="en-US" sz="2400" dirty="0">
                <a:effectLst/>
                <a:latin typeface="Arial" panose="020B0604020202020204" pitchFamily="34" charset="0"/>
              </a:rPr>
              <a:t>Verification for transformation success and stability in subsequent generations</a:t>
            </a:r>
          </a:p>
        </p:txBody>
      </p:sp>
      <p:sp>
        <p:nvSpPr>
          <p:cNvPr id="4" name="Rectangle 3">
            <a:extLst>
              <a:ext uri="{FF2B5EF4-FFF2-40B4-BE49-F238E27FC236}">
                <a16:creationId xmlns:a16="http://schemas.microsoft.com/office/drawing/2014/main" id="{F59EA160-74AF-D847-B348-644E47343990}"/>
              </a:ext>
            </a:extLst>
          </p:cNvPr>
          <p:cNvSpPr/>
          <p:nvPr/>
        </p:nvSpPr>
        <p:spPr>
          <a:xfrm>
            <a:off x="163693" y="620459"/>
            <a:ext cx="11862052" cy="584775"/>
          </a:xfrm>
          <a:prstGeom prst="rect">
            <a:avLst/>
          </a:prstGeom>
        </p:spPr>
        <p:txBody>
          <a:bodyPr wrap="square">
            <a:spAutoFit/>
          </a:bodyPr>
          <a:lstStyle/>
          <a:p>
            <a:pPr algn="ctr"/>
            <a:r>
              <a:rPr lang="en-US" sz="3200" b="1" dirty="0">
                <a:latin typeface="Arial" panose="020B0604020202020204" pitchFamily="34" charset="0"/>
              </a:rPr>
              <a:t>Methods established for transforming plants</a:t>
            </a:r>
          </a:p>
        </p:txBody>
      </p:sp>
    </p:spTree>
    <p:extLst>
      <p:ext uri="{BB962C8B-B14F-4D97-AF65-F5344CB8AC3E}">
        <p14:creationId xmlns:p14="http://schemas.microsoft.com/office/powerpoint/2010/main" val="57324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1B0F9-A400-1941-AC69-52566B364B87}"/>
              </a:ext>
            </a:extLst>
          </p:cNvPr>
          <p:cNvSpPr/>
          <p:nvPr/>
        </p:nvSpPr>
        <p:spPr>
          <a:xfrm>
            <a:off x="1333702" y="2078022"/>
            <a:ext cx="8406044" cy="2595711"/>
          </a:xfrm>
          <a:prstGeom prst="rect">
            <a:avLst/>
          </a:prstGeom>
        </p:spPr>
        <p:txBody>
          <a:bodyPr wrap="square">
            <a:spAutoFit/>
          </a:bodyPr>
          <a:lstStyle/>
          <a:p>
            <a:pPr>
              <a:lnSpc>
                <a:spcPts val="3280"/>
              </a:lnSpc>
            </a:pPr>
            <a:r>
              <a:rPr lang="en-US" sz="2400" dirty="0">
                <a:effectLst/>
                <a:latin typeface="Arial" panose="020B0604020202020204" pitchFamily="34" charset="0"/>
              </a:rPr>
              <a:t>1. Protoplasts from whole tissue or suspension cells </a:t>
            </a:r>
          </a:p>
          <a:p>
            <a:pPr>
              <a:lnSpc>
                <a:spcPts val="3280"/>
              </a:lnSpc>
            </a:pPr>
            <a:r>
              <a:rPr lang="en-US" sz="2400" dirty="0">
                <a:effectLst/>
                <a:latin typeface="Arial" panose="020B0604020202020204" pitchFamily="34" charset="0"/>
              </a:rPr>
              <a:t>2. Intact cells from suspension cultures </a:t>
            </a:r>
          </a:p>
          <a:p>
            <a:pPr>
              <a:lnSpc>
                <a:spcPts val="3280"/>
              </a:lnSpc>
            </a:pPr>
            <a:r>
              <a:rPr lang="en-US" sz="2400" dirty="0">
                <a:effectLst/>
                <a:latin typeface="Arial" panose="020B0604020202020204" pitchFamily="34" charset="0"/>
              </a:rPr>
              <a:t>3. Leaf discs </a:t>
            </a:r>
          </a:p>
          <a:p>
            <a:pPr>
              <a:lnSpc>
                <a:spcPts val="3280"/>
              </a:lnSpc>
            </a:pPr>
            <a:r>
              <a:rPr lang="en-US" sz="2400" dirty="0">
                <a:effectLst/>
                <a:latin typeface="Arial" panose="020B0604020202020204" pitchFamily="34" charset="0"/>
              </a:rPr>
              <a:t>4. Cotyledon sections </a:t>
            </a:r>
          </a:p>
          <a:p>
            <a:pPr>
              <a:lnSpc>
                <a:spcPts val="3280"/>
              </a:lnSpc>
            </a:pPr>
            <a:r>
              <a:rPr lang="en-US" sz="2400" dirty="0">
                <a:effectLst/>
                <a:latin typeface="Arial" panose="020B0604020202020204" pitchFamily="34" charset="0"/>
              </a:rPr>
              <a:t>5. Embryogenic tissue </a:t>
            </a:r>
          </a:p>
          <a:p>
            <a:pPr>
              <a:lnSpc>
                <a:spcPts val="3280"/>
              </a:lnSpc>
            </a:pPr>
            <a:r>
              <a:rPr lang="en-US" sz="2400" dirty="0">
                <a:effectLst/>
                <a:latin typeface="Arial" panose="020B0604020202020204" pitchFamily="34" charset="0"/>
              </a:rPr>
              <a:t>6. Adventitious embryo </a:t>
            </a:r>
          </a:p>
        </p:txBody>
      </p:sp>
      <p:sp>
        <p:nvSpPr>
          <p:cNvPr id="3" name="Rectangle 2">
            <a:extLst>
              <a:ext uri="{FF2B5EF4-FFF2-40B4-BE49-F238E27FC236}">
                <a16:creationId xmlns:a16="http://schemas.microsoft.com/office/drawing/2014/main" id="{1DE132F8-31BF-2047-A55F-DA772B55C49F}"/>
              </a:ext>
            </a:extLst>
          </p:cNvPr>
          <p:cNvSpPr/>
          <p:nvPr/>
        </p:nvSpPr>
        <p:spPr>
          <a:xfrm>
            <a:off x="304801" y="515034"/>
            <a:ext cx="11651672" cy="523220"/>
          </a:xfrm>
          <a:prstGeom prst="rect">
            <a:avLst/>
          </a:prstGeom>
        </p:spPr>
        <p:txBody>
          <a:bodyPr wrap="square">
            <a:spAutoFit/>
          </a:bodyPr>
          <a:lstStyle/>
          <a:p>
            <a:pPr algn="ctr"/>
            <a:r>
              <a:rPr lang="en-US" sz="2800" b="1" dirty="0">
                <a:latin typeface="Arial" panose="020B0604020202020204" pitchFamily="34" charset="0"/>
              </a:rPr>
              <a:t>Examples of tissue types used for transformation of plants: </a:t>
            </a:r>
          </a:p>
        </p:txBody>
      </p:sp>
    </p:spTree>
    <p:extLst>
      <p:ext uri="{BB962C8B-B14F-4D97-AF65-F5344CB8AC3E}">
        <p14:creationId xmlns:p14="http://schemas.microsoft.com/office/powerpoint/2010/main" val="1259161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279C76-C920-164D-992B-8A5B8E7E9306}"/>
              </a:ext>
            </a:extLst>
          </p:cNvPr>
          <p:cNvSpPr/>
          <p:nvPr/>
        </p:nvSpPr>
        <p:spPr>
          <a:xfrm>
            <a:off x="304800" y="474345"/>
            <a:ext cx="11887200" cy="6401753"/>
          </a:xfrm>
          <a:prstGeom prst="rect">
            <a:avLst/>
          </a:prstGeom>
        </p:spPr>
        <p:txBody>
          <a:bodyPr wrap="square">
            <a:spAutoFit/>
          </a:bodyPr>
          <a:lstStyle/>
          <a:p>
            <a:pPr>
              <a:spcAft>
                <a:spcPts val="1200"/>
              </a:spcAft>
            </a:pPr>
            <a:r>
              <a:rPr lang="en-US" sz="2400" dirty="0">
                <a:effectLst/>
                <a:latin typeface="Arial" panose="020B0604020202020204" pitchFamily="34" charset="0"/>
              </a:rPr>
              <a:t>The methods used to conduct plant transformation are listed below. Use of a specific method depends solely on the type recipient species or type of transformations: (</a:t>
            </a:r>
            <a:r>
              <a:rPr lang="en-US" sz="2400" dirty="0" err="1">
                <a:effectLst/>
                <a:latin typeface="Arial" panose="020B0604020202020204" pitchFamily="34" charset="0"/>
              </a:rPr>
              <a:t>i</a:t>
            </a:r>
            <a:r>
              <a:rPr lang="en-US" sz="2400" dirty="0">
                <a:effectLst/>
                <a:latin typeface="Arial" panose="020B0604020202020204" pitchFamily="34" charset="0"/>
              </a:rPr>
              <a:t>) stable transformation or (ii) transient expression of genes. </a:t>
            </a:r>
          </a:p>
          <a:p>
            <a:pPr marL="457200" indent="-457200">
              <a:spcAft>
                <a:spcPts val="1200"/>
              </a:spcAft>
              <a:buFont typeface="+mj-lt"/>
              <a:buAutoNum type="arabicPeriod"/>
            </a:pPr>
            <a:r>
              <a:rPr lang="en-US" sz="2400" b="1" dirty="0">
                <a:effectLst/>
                <a:latin typeface="Arial" panose="020B0604020202020204" pitchFamily="34" charset="0"/>
              </a:rPr>
              <a:t>Direct DNA uptake </a:t>
            </a:r>
            <a:r>
              <a:rPr lang="en-US" sz="2400" dirty="0">
                <a:effectLst/>
                <a:latin typeface="Arial" panose="020B0604020202020204" pitchFamily="34" charset="0"/>
              </a:rPr>
              <a:t>- DNA cannot be taken directly into cells because of the cell wall; therefore, protoplasts are used. DNA is imported into the protoplasts with polyethylene </a:t>
            </a:r>
            <a:r>
              <a:rPr lang="en-US" sz="2400" dirty="0" err="1">
                <a:effectLst/>
                <a:latin typeface="Arial" panose="020B0604020202020204" pitchFamily="34" charset="0"/>
              </a:rPr>
              <a:t>gycol</a:t>
            </a:r>
            <a:r>
              <a:rPr lang="en-US" sz="2400" dirty="0">
                <a:effectLst/>
                <a:latin typeface="Arial" panose="020B0604020202020204" pitchFamily="34" charset="0"/>
              </a:rPr>
              <a:t>. </a:t>
            </a:r>
          </a:p>
          <a:p>
            <a:pPr marL="457200" indent="-457200">
              <a:spcAft>
                <a:spcPts val="1200"/>
              </a:spcAft>
              <a:buFont typeface="+mj-lt"/>
              <a:buAutoNum type="arabicPeriod"/>
            </a:pPr>
            <a:r>
              <a:rPr lang="en-US" sz="2400" b="1" dirty="0">
                <a:effectLst/>
                <a:latin typeface="Arial" panose="020B0604020202020204" pitchFamily="34" charset="0"/>
              </a:rPr>
              <a:t>Microinjection </a:t>
            </a:r>
            <a:r>
              <a:rPr lang="en-US" sz="2400" dirty="0">
                <a:effectLst/>
                <a:latin typeface="Arial" panose="020B0604020202020204" pitchFamily="34" charset="0"/>
              </a:rPr>
              <a:t>- DNA is injected directly into the host nucleus using micro capillaries. </a:t>
            </a:r>
          </a:p>
          <a:p>
            <a:pPr marL="457200" indent="-457200">
              <a:spcAft>
                <a:spcPts val="1200"/>
              </a:spcAft>
              <a:buFont typeface="+mj-lt"/>
              <a:buAutoNum type="arabicPeriod"/>
            </a:pPr>
            <a:r>
              <a:rPr lang="en-US" sz="2400" b="1" i="1" dirty="0">
                <a:effectLst/>
                <a:latin typeface="Arial" panose="020B0604020202020204" pitchFamily="34" charset="0"/>
              </a:rPr>
              <a:t>Agrobacterium</a:t>
            </a:r>
            <a:r>
              <a:rPr lang="en-US" sz="2400" b="1" dirty="0">
                <a:effectLst/>
                <a:latin typeface="Arial" panose="020B0604020202020204" pitchFamily="34" charset="0"/>
              </a:rPr>
              <a:t>-</a:t>
            </a:r>
            <a:r>
              <a:rPr lang="en-US" sz="2400" dirty="0">
                <a:effectLst/>
                <a:latin typeface="Arial" panose="020B0604020202020204" pitchFamily="34" charset="0"/>
              </a:rPr>
              <a:t>mediated gene transfer – </a:t>
            </a:r>
            <a:r>
              <a:rPr lang="en-US" sz="2400" i="1" dirty="0">
                <a:effectLst/>
                <a:latin typeface="Arial" panose="020B0604020202020204" pitchFamily="34" charset="0"/>
              </a:rPr>
              <a:t>Agrobacterium tumefaciens </a:t>
            </a:r>
            <a:r>
              <a:rPr lang="en-US" sz="2400" dirty="0">
                <a:effectLst/>
                <a:latin typeface="Arial" panose="020B0604020202020204" pitchFamily="34" charset="0"/>
              </a:rPr>
              <a:t>or </a:t>
            </a:r>
            <a:r>
              <a:rPr lang="en-US" sz="2400" i="1" dirty="0">
                <a:effectLst/>
                <a:latin typeface="Arial" panose="020B0604020202020204" pitchFamily="34" charset="0"/>
              </a:rPr>
              <a:t>A. </a:t>
            </a:r>
            <a:r>
              <a:rPr lang="en-US" sz="2400" i="1" dirty="0" err="1">
                <a:effectLst/>
                <a:latin typeface="Arial" panose="020B0604020202020204" pitchFamily="34" charset="0"/>
              </a:rPr>
              <a:t>rhizogenes</a:t>
            </a:r>
            <a:r>
              <a:rPr lang="en-US" sz="2400" i="1" dirty="0">
                <a:effectLst/>
                <a:latin typeface="Arial" panose="020B0604020202020204" pitchFamily="34" charset="0"/>
              </a:rPr>
              <a:t> </a:t>
            </a:r>
            <a:r>
              <a:rPr lang="en-US" sz="2400" dirty="0">
                <a:effectLst/>
                <a:latin typeface="Arial" panose="020B0604020202020204" pitchFamily="34" charset="0"/>
              </a:rPr>
              <a:t>are used to deliver DNA into the recipient plant cells. </a:t>
            </a:r>
          </a:p>
          <a:p>
            <a:pPr marL="457200" indent="-457200">
              <a:spcAft>
                <a:spcPts val="1200"/>
              </a:spcAft>
              <a:buFont typeface="+mj-lt"/>
              <a:buAutoNum type="arabicPeriod"/>
            </a:pPr>
            <a:r>
              <a:rPr lang="en-US" sz="2400" b="1" dirty="0">
                <a:effectLst/>
                <a:latin typeface="Arial" panose="020B0604020202020204" pitchFamily="34" charset="0"/>
              </a:rPr>
              <a:t>Particle bombardment or biolistic transformation </a:t>
            </a:r>
            <a:r>
              <a:rPr lang="en-US" sz="2400" dirty="0">
                <a:effectLst/>
                <a:latin typeface="Arial" panose="020B0604020202020204" pitchFamily="34" charset="0"/>
              </a:rPr>
              <a:t>- a physical means of transfecting cells by bombarding tissue with high velocity DNA coated particles. This method can be used on protoplasts, intact cells that are separated such as from a suspension culture, or on whole tissues or organs. </a:t>
            </a:r>
          </a:p>
          <a:p>
            <a:pPr marL="457200" indent="-457200">
              <a:spcAft>
                <a:spcPts val="1200"/>
              </a:spcAft>
              <a:buFont typeface="+mj-lt"/>
              <a:buAutoNum type="arabicPeriod"/>
            </a:pPr>
            <a:r>
              <a:rPr lang="en-US" sz="2400" b="1" dirty="0">
                <a:effectLst/>
                <a:latin typeface="Arial" panose="020B0604020202020204" pitchFamily="34" charset="0"/>
              </a:rPr>
              <a:t>Electroporation </a:t>
            </a:r>
            <a:r>
              <a:rPr lang="en-US" sz="2400" dirty="0">
                <a:effectLst/>
                <a:latin typeface="Arial" panose="020B0604020202020204" pitchFamily="34" charset="0"/>
              </a:rPr>
              <a:t>– DNA is electroporated into protoplasts. </a:t>
            </a:r>
          </a:p>
        </p:txBody>
      </p:sp>
    </p:spTree>
    <p:extLst>
      <p:ext uri="{BB962C8B-B14F-4D97-AF65-F5344CB8AC3E}">
        <p14:creationId xmlns:p14="http://schemas.microsoft.com/office/powerpoint/2010/main" val="3879963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C75564-5FBA-B94D-989A-F35C1EDB6AD6}"/>
              </a:ext>
            </a:extLst>
          </p:cNvPr>
          <p:cNvSpPr/>
          <p:nvPr/>
        </p:nvSpPr>
        <p:spPr>
          <a:xfrm>
            <a:off x="119270" y="607604"/>
            <a:ext cx="11860695" cy="646331"/>
          </a:xfrm>
          <a:prstGeom prst="rect">
            <a:avLst/>
          </a:prstGeom>
        </p:spPr>
        <p:txBody>
          <a:bodyPr wrap="square">
            <a:spAutoFit/>
          </a:bodyPr>
          <a:lstStyle/>
          <a:p>
            <a:pPr algn="ctr">
              <a:spcAft>
                <a:spcPts val="1200"/>
              </a:spcAft>
            </a:pPr>
            <a:r>
              <a:rPr lang="en-US" sz="3600" b="1" dirty="0">
                <a:latin typeface="Arial" panose="020B0604020202020204" pitchFamily="34" charset="0"/>
                <a:ea typeface="Calibri" panose="020F0502020204030204" pitchFamily="34" charset="0"/>
                <a:cs typeface="Arial" panose="020B0604020202020204" pitchFamily="34" charset="0"/>
              </a:rPr>
              <a:t>Lecture 4: Transgenic Technology</a:t>
            </a:r>
          </a:p>
        </p:txBody>
      </p:sp>
      <p:sp>
        <p:nvSpPr>
          <p:cNvPr id="4" name="Rectangle 3">
            <a:extLst>
              <a:ext uri="{FF2B5EF4-FFF2-40B4-BE49-F238E27FC236}">
                <a16:creationId xmlns:a16="http://schemas.microsoft.com/office/drawing/2014/main" id="{80F78115-3B49-D142-B9A3-754BAFADA9D8}"/>
              </a:ext>
            </a:extLst>
          </p:cNvPr>
          <p:cNvSpPr/>
          <p:nvPr/>
        </p:nvSpPr>
        <p:spPr>
          <a:xfrm>
            <a:off x="3160995" y="1186277"/>
            <a:ext cx="5339923"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4 to 6 PM of February 10, 2020</a:t>
            </a:r>
            <a:endParaRPr lang="en-US" sz="2800" dirty="0"/>
          </a:p>
        </p:txBody>
      </p:sp>
      <p:sp>
        <p:nvSpPr>
          <p:cNvPr id="5" name="TextBox 4">
            <a:extLst>
              <a:ext uri="{FF2B5EF4-FFF2-40B4-BE49-F238E27FC236}">
                <a16:creationId xmlns:a16="http://schemas.microsoft.com/office/drawing/2014/main" id="{3C49B4B1-BBF3-934A-A89F-45EF325CCA9D}"/>
              </a:ext>
            </a:extLst>
          </p:cNvPr>
          <p:cNvSpPr txBox="1"/>
          <p:nvPr/>
        </p:nvSpPr>
        <p:spPr>
          <a:xfrm>
            <a:off x="848139" y="2638690"/>
            <a:ext cx="11343861" cy="2862322"/>
          </a:xfrm>
          <a:prstGeom prst="rect">
            <a:avLst/>
          </a:prstGeom>
          <a:noFill/>
        </p:spPr>
        <p:txBody>
          <a:bodyPr wrap="square" rtlCol="0">
            <a:spAutoFit/>
          </a:bodyPr>
          <a:lstStyle/>
          <a:p>
            <a:pPr marL="457200" indent="-457200">
              <a:spcBef>
                <a:spcPts val="600"/>
              </a:spcBef>
              <a:spcAft>
                <a:spcPts val="600"/>
              </a:spcAft>
              <a:buFont typeface="Wingdings" pitchFamily="2" charset="2"/>
              <a:buChar char="v"/>
            </a:pP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Recombinant DNA </a:t>
            </a:r>
            <a:r>
              <a:rPr lang="en-US" sz="2800" dirty="0">
                <a:solidFill>
                  <a:srgbClr val="FF0000"/>
                </a:solidFill>
                <a:latin typeface="Arial" panose="020B0604020202020204" pitchFamily="34" charset="0"/>
                <a:cs typeface="Arial" panose="020B0604020202020204" pitchFamily="34" charset="0"/>
              </a:rPr>
              <a:t>Technology, Cloning Vectors and Librarie</a:t>
            </a:r>
            <a:r>
              <a:rPr lang="en-US" sz="2800" dirty="0">
                <a:latin typeface="Arial" panose="020B0604020202020204" pitchFamily="34" charset="0"/>
                <a:cs typeface="Arial" panose="020B0604020202020204" pitchFamily="34" charset="0"/>
              </a:rPr>
              <a:t>s</a:t>
            </a:r>
            <a:endParaRPr lang="en-US" sz="2800" dirty="0">
              <a:latin typeface="Arial" panose="020B0604020202020204" pitchFamily="34" charset="0"/>
              <a:ea typeface="Calibri" panose="020F0502020204030204" pitchFamily="34" charset="0"/>
              <a:cs typeface="Arial" panose="020B0604020202020204" pitchFamily="34" charset="0"/>
            </a:endParaRP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Gene Cloning </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Methods of Transformation</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Analyses of Transgenic Plants</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Why Transgenics?</a:t>
            </a:r>
          </a:p>
        </p:txBody>
      </p:sp>
    </p:spTree>
    <p:extLst>
      <p:ext uri="{BB962C8B-B14F-4D97-AF65-F5344CB8AC3E}">
        <p14:creationId xmlns:p14="http://schemas.microsoft.com/office/powerpoint/2010/main" val="101288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279C76-C920-164D-992B-8A5B8E7E9306}"/>
              </a:ext>
            </a:extLst>
          </p:cNvPr>
          <p:cNvSpPr/>
          <p:nvPr/>
        </p:nvSpPr>
        <p:spPr>
          <a:xfrm>
            <a:off x="304800" y="474345"/>
            <a:ext cx="11887200" cy="6401753"/>
          </a:xfrm>
          <a:prstGeom prst="rect">
            <a:avLst/>
          </a:prstGeom>
        </p:spPr>
        <p:txBody>
          <a:bodyPr wrap="square">
            <a:spAutoFit/>
          </a:bodyPr>
          <a:lstStyle/>
          <a:p>
            <a:pPr>
              <a:spcAft>
                <a:spcPts val="1200"/>
              </a:spcAft>
            </a:pPr>
            <a:r>
              <a:rPr lang="en-US" sz="2400" dirty="0">
                <a:effectLst/>
                <a:latin typeface="Arial" panose="020B0604020202020204" pitchFamily="34" charset="0"/>
              </a:rPr>
              <a:t>The methods used to conduct plant transformation are listed below. Use of a specific method depends solely on the type recipient species or type of transformations: (</a:t>
            </a:r>
            <a:r>
              <a:rPr lang="en-US" sz="2400" dirty="0" err="1">
                <a:effectLst/>
                <a:latin typeface="Arial" panose="020B0604020202020204" pitchFamily="34" charset="0"/>
              </a:rPr>
              <a:t>i</a:t>
            </a:r>
            <a:r>
              <a:rPr lang="en-US" sz="2400" dirty="0">
                <a:effectLst/>
                <a:latin typeface="Arial" panose="020B0604020202020204" pitchFamily="34" charset="0"/>
              </a:rPr>
              <a:t>) stable transformation or (ii) transient expression of genes. </a:t>
            </a:r>
          </a:p>
          <a:p>
            <a:pPr marL="457200" indent="-457200">
              <a:spcAft>
                <a:spcPts val="1200"/>
              </a:spcAft>
              <a:buFont typeface="+mj-lt"/>
              <a:buAutoNum type="arabicPeriod"/>
            </a:pPr>
            <a:r>
              <a:rPr lang="en-US" sz="2400" b="1" dirty="0">
                <a:effectLst/>
                <a:latin typeface="Arial" panose="020B0604020202020204" pitchFamily="34" charset="0"/>
              </a:rPr>
              <a:t>Direct DNA uptake </a:t>
            </a:r>
            <a:r>
              <a:rPr lang="en-US" sz="2400" dirty="0">
                <a:effectLst/>
                <a:latin typeface="Arial" panose="020B0604020202020204" pitchFamily="34" charset="0"/>
              </a:rPr>
              <a:t>- DNA cannot be taken directly into cells because of the cell wall; therefore, protoplasts are used. DNA is imported into the protoplasts with polyethylene </a:t>
            </a:r>
            <a:r>
              <a:rPr lang="en-US" sz="2400" dirty="0" err="1">
                <a:effectLst/>
                <a:latin typeface="Arial" panose="020B0604020202020204" pitchFamily="34" charset="0"/>
              </a:rPr>
              <a:t>gycol</a:t>
            </a:r>
            <a:r>
              <a:rPr lang="en-US" sz="2400" dirty="0">
                <a:effectLst/>
                <a:latin typeface="Arial" panose="020B0604020202020204" pitchFamily="34" charset="0"/>
              </a:rPr>
              <a:t>. </a:t>
            </a:r>
          </a:p>
          <a:p>
            <a:pPr marL="457200" indent="-457200">
              <a:spcAft>
                <a:spcPts val="1200"/>
              </a:spcAft>
              <a:buFont typeface="+mj-lt"/>
              <a:buAutoNum type="arabicPeriod"/>
            </a:pPr>
            <a:r>
              <a:rPr lang="en-US" sz="2400" b="1" dirty="0">
                <a:effectLst/>
                <a:latin typeface="Arial" panose="020B0604020202020204" pitchFamily="34" charset="0"/>
              </a:rPr>
              <a:t>Microinjection </a:t>
            </a:r>
            <a:r>
              <a:rPr lang="en-US" sz="2400" dirty="0">
                <a:effectLst/>
                <a:latin typeface="Arial" panose="020B0604020202020204" pitchFamily="34" charset="0"/>
              </a:rPr>
              <a:t>- DNA is injected directly into the host nucleus using micro capillaries. </a:t>
            </a:r>
          </a:p>
          <a:p>
            <a:pPr marL="457200" indent="-457200">
              <a:spcAft>
                <a:spcPts val="1200"/>
              </a:spcAft>
              <a:buFont typeface="+mj-lt"/>
              <a:buAutoNum type="arabicPeriod"/>
            </a:pPr>
            <a:r>
              <a:rPr lang="en-US" sz="2400" b="1" i="1" dirty="0">
                <a:solidFill>
                  <a:schemeClr val="accent5">
                    <a:lumMod val="75000"/>
                  </a:schemeClr>
                </a:solidFill>
                <a:effectLst/>
                <a:latin typeface="Arial" panose="020B0604020202020204" pitchFamily="34" charset="0"/>
              </a:rPr>
              <a:t>Agrobacterium</a:t>
            </a:r>
            <a:r>
              <a:rPr lang="en-US" sz="2400" b="1" dirty="0">
                <a:solidFill>
                  <a:schemeClr val="accent5">
                    <a:lumMod val="75000"/>
                  </a:schemeClr>
                </a:solidFill>
                <a:effectLst/>
                <a:latin typeface="Arial" panose="020B0604020202020204" pitchFamily="34" charset="0"/>
              </a:rPr>
              <a:t>-</a:t>
            </a:r>
            <a:r>
              <a:rPr lang="en-US" sz="2400" dirty="0">
                <a:solidFill>
                  <a:schemeClr val="accent5">
                    <a:lumMod val="75000"/>
                  </a:schemeClr>
                </a:solidFill>
                <a:effectLst/>
                <a:latin typeface="Arial" panose="020B0604020202020204" pitchFamily="34" charset="0"/>
              </a:rPr>
              <a:t>mediated gene transfer – </a:t>
            </a:r>
            <a:r>
              <a:rPr lang="en-US" sz="2400" i="1" dirty="0">
                <a:solidFill>
                  <a:schemeClr val="accent5">
                    <a:lumMod val="75000"/>
                  </a:schemeClr>
                </a:solidFill>
                <a:effectLst/>
                <a:latin typeface="Arial" panose="020B0604020202020204" pitchFamily="34" charset="0"/>
              </a:rPr>
              <a:t>Agrobacterium tumefaciens </a:t>
            </a:r>
            <a:r>
              <a:rPr lang="en-US" sz="2400" dirty="0">
                <a:solidFill>
                  <a:schemeClr val="accent5">
                    <a:lumMod val="75000"/>
                  </a:schemeClr>
                </a:solidFill>
                <a:effectLst/>
                <a:latin typeface="Arial" panose="020B0604020202020204" pitchFamily="34" charset="0"/>
              </a:rPr>
              <a:t>or </a:t>
            </a:r>
            <a:r>
              <a:rPr lang="en-US" sz="2400" i="1" dirty="0">
                <a:solidFill>
                  <a:schemeClr val="accent5">
                    <a:lumMod val="75000"/>
                  </a:schemeClr>
                </a:solidFill>
                <a:effectLst/>
                <a:latin typeface="Arial" panose="020B0604020202020204" pitchFamily="34" charset="0"/>
              </a:rPr>
              <a:t>A. </a:t>
            </a:r>
            <a:r>
              <a:rPr lang="en-US" sz="2400" i="1" dirty="0" err="1">
                <a:solidFill>
                  <a:schemeClr val="accent5">
                    <a:lumMod val="75000"/>
                  </a:schemeClr>
                </a:solidFill>
                <a:effectLst/>
                <a:latin typeface="Arial" panose="020B0604020202020204" pitchFamily="34" charset="0"/>
              </a:rPr>
              <a:t>rhizogenes</a:t>
            </a:r>
            <a:r>
              <a:rPr lang="en-US" sz="2400" i="1" dirty="0">
                <a:solidFill>
                  <a:schemeClr val="accent5">
                    <a:lumMod val="75000"/>
                  </a:schemeClr>
                </a:solidFill>
                <a:effectLst/>
                <a:latin typeface="Arial" panose="020B0604020202020204" pitchFamily="34" charset="0"/>
              </a:rPr>
              <a:t> </a:t>
            </a:r>
            <a:r>
              <a:rPr lang="en-US" sz="2400" dirty="0">
                <a:solidFill>
                  <a:schemeClr val="accent5">
                    <a:lumMod val="75000"/>
                  </a:schemeClr>
                </a:solidFill>
                <a:effectLst/>
                <a:latin typeface="Arial" panose="020B0604020202020204" pitchFamily="34" charset="0"/>
              </a:rPr>
              <a:t>are used to deliver DNA into the recipient plant cells. </a:t>
            </a:r>
          </a:p>
          <a:p>
            <a:pPr marL="457200" indent="-457200">
              <a:spcAft>
                <a:spcPts val="1200"/>
              </a:spcAft>
              <a:buFont typeface="+mj-lt"/>
              <a:buAutoNum type="arabicPeriod"/>
            </a:pPr>
            <a:r>
              <a:rPr lang="en-US" sz="2400" b="1" dirty="0">
                <a:solidFill>
                  <a:schemeClr val="accent5">
                    <a:lumMod val="75000"/>
                  </a:schemeClr>
                </a:solidFill>
                <a:effectLst/>
                <a:latin typeface="Arial" panose="020B0604020202020204" pitchFamily="34" charset="0"/>
              </a:rPr>
              <a:t>Particle bombardment or biolistic transformation </a:t>
            </a:r>
            <a:r>
              <a:rPr lang="en-US" sz="2400" dirty="0">
                <a:solidFill>
                  <a:schemeClr val="accent5">
                    <a:lumMod val="75000"/>
                  </a:schemeClr>
                </a:solidFill>
                <a:effectLst/>
                <a:latin typeface="Arial" panose="020B0604020202020204" pitchFamily="34" charset="0"/>
              </a:rPr>
              <a:t>- a physical means of transfecting cells by bombarding tissue with high velocity DNA coated particles. This method can be used on protoplasts, intact cells that are separated such as from a suspension culture, or on whole tissues or organs. </a:t>
            </a:r>
          </a:p>
          <a:p>
            <a:pPr marL="457200" indent="-457200">
              <a:spcAft>
                <a:spcPts val="1200"/>
              </a:spcAft>
              <a:buFont typeface="+mj-lt"/>
              <a:buAutoNum type="arabicPeriod"/>
            </a:pPr>
            <a:r>
              <a:rPr lang="en-US" sz="2400" b="1" dirty="0">
                <a:effectLst/>
                <a:latin typeface="Arial" panose="020B0604020202020204" pitchFamily="34" charset="0"/>
              </a:rPr>
              <a:t>Electroporation </a:t>
            </a:r>
            <a:r>
              <a:rPr lang="en-US" sz="2400" dirty="0">
                <a:effectLst/>
                <a:latin typeface="Arial" panose="020B0604020202020204" pitchFamily="34" charset="0"/>
              </a:rPr>
              <a:t>– DNA is electroporated into protoplasts. </a:t>
            </a:r>
          </a:p>
        </p:txBody>
      </p:sp>
    </p:spTree>
    <p:extLst>
      <p:ext uri="{BB962C8B-B14F-4D97-AF65-F5344CB8AC3E}">
        <p14:creationId xmlns:p14="http://schemas.microsoft.com/office/powerpoint/2010/main" val="1113410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80519D-52D0-7445-97EF-4D3CC542D88E}"/>
              </a:ext>
            </a:extLst>
          </p:cNvPr>
          <p:cNvSpPr/>
          <p:nvPr/>
        </p:nvSpPr>
        <p:spPr>
          <a:xfrm>
            <a:off x="292946" y="762946"/>
            <a:ext cx="8482372" cy="5558060"/>
          </a:xfrm>
          <a:prstGeom prst="rect">
            <a:avLst/>
          </a:prstGeom>
        </p:spPr>
        <p:txBody>
          <a:bodyPr wrap="square">
            <a:spAutoFit/>
          </a:bodyPr>
          <a:lstStyle/>
          <a:p>
            <a:pPr>
              <a:spcAft>
                <a:spcPts val="1200"/>
              </a:spcAft>
            </a:pPr>
            <a:r>
              <a:rPr lang="en-US" sz="2800" dirty="0">
                <a:effectLst/>
                <a:latin typeface="Arial" panose="020B0604020202020204" pitchFamily="34" charset="0"/>
              </a:rPr>
              <a:t>Will discuss these two methods:</a:t>
            </a:r>
            <a:r>
              <a:rPr lang="en-US" sz="2400" dirty="0">
                <a:effectLst/>
                <a:latin typeface="Arial" panose="020B0604020202020204" pitchFamily="34" charset="0"/>
              </a:rPr>
              <a:t> </a:t>
            </a:r>
          </a:p>
          <a:p>
            <a:pPr marL="514350" indent="-514350">
              <a:buFont typeface="+mj-lt"/>
              <a:buAutoNum type="arabicPeriod"/>
            </a:pPr>
            <a:r>
              <a:rPr lang="en-US" sz="2400" i="1" dirty="0">
                <a:effectLst/>
                <a:latin typeface="Arial" panose="020B0604020202020204" pitchFamily="34" charset="0"/>
              </a:rPr>
              <a:t>Agrobacterium</a:t>
            </a:r>
            <a:r>
              <a:rPr lang="en-US" sz="2400" dirty="0">
                <a:effectLst/>
                <a:latin typeface="Arial" panose="020B0604020202020204" pitchFamily="34" charset="0"/>
              </a:rPr>
              <a:t>-mediated gene transfer </a:t>
            </a:r>
          </a:p>
          <a:p>
            <a:pPr marL="514350" indent="-514350">
              <a:buFont typeface="+mj-lt"/>
              <a:buAutoNum type="arabicPeriod"/>
            </a:pPr>
            <a:r>
              <a:rPr lang="en-US" sz="2400" dirty="0">
                <a:effectLst/>
                <a:latin typeface="Arial" panose="020B0604020202020204" pitchFamily="34" charset="0"/>
              </a:rPr>
              <a:t>Particle bombardment or biolistic transformation </a:t>
            </a:r>
          </a:p>
          <a:p>
            <a:endParaRPr lang="en-US" sz="2400" dirty="0">
              <a:effectLst/>
              <a:latin typeface="Arial" panose="020B0604020202020204" pitchFamily="34" charset="0"/>
            </a:endParaRPr>
          </a:p>
          <a:p>
            <a:pPr>
              <a:lnSpc>
                <a:spcPts val="3280"/>
              </a:lnSpc>
            </a:pPr>
            <a:r>
              <a:rPr lang="en-US" sz="2400" b="1" i="1" dirty="0">
                <a:effectLst/>
                <a:latin typeface="Arial" panose="020B0604020202020204" pitchFamily="34" charset="0"/>
              </a:rPr>
              <a:t>Agrobacterium</a:t>
            </a:r>
            <a:r>
              <a:rPr lang="en-US" sz="2400" b="1" dirty="0">
                <a:effectLst/>
                <a:latin typeface="Arial" panose="020B0604020202020204" pitchFamily="34" charset="0"/>
              </a:rPr>
              <a:t>-mediated gene transfer: </a:t>
            </a:r>
            <a:r>
              <a:rPr lang="en-US" sz="2400" dirty="0">
                <a:effectLst/>
                <a:latin typeface="Arial" panose="020B0604020202020204" pitchFamily="34" charset="0"/>
              </a:rPr>
              <a:t>Two species of the </a:t>
            </a:r>
            <a:r>
              <a:rPr lang="en-US" sz="2400" i="1" dirty="0">
                <a:effectLst/>
                <a:latin typeface="Arial" panose="020B0604020202020204" pitchFamily="34" charset="0"/>
              </a:rPr>
              <a:t>Agrobacterium </a:t>
            </a:r>
            <a:r>
              <a:rPr lang="en-US" sz="2400" dirty="0">
                <a:effectLst/>
                <a:latin typeface="Arial" panose="020B0604020202020204" pitchFamily="34" charset="0"/>
              </a:rPr>
              <a:t>are used to generate transformed plants; </a:t>
            </a:r>
            <a:r>
              <a:rPr lang="en-US" sz="2400" i="1" dirty="0">
                <a:effectLst/>
                <a:latin typeface="Arial" panose="020B0604020202020204" pitchFamily="34" charset="0"/>
              </a:rPr>
              <a:t>A. tumefaciens </a:t>
            </a:r>
            <a:r>
              <a:rPr lang="en-US" sz="2400" dirty="0">
                <a:effectLst/>
                <a:latin typeface="Arial" panose="020B0604020202020204" pitchFamily="34" charset="0"/>
              </a:rPr>
              <a:t>and </a:t>
            </a:r>
            <a:r>
              <a:rPr lang="en-US" sz="2400" i="1" dirty="0">
                <a:effectLst/>
                <a:latin typeface="Arial" panose="020B0604020202020204" pitchFamily="34" charset="0"/>
              </a:rPr>
              <a:t>A. </a:t>
            </a:r>
            <a:r>
              <a:rPr lang="en-US" sz="2400" i="1" dirty="0" err="1">
                <a:effectLst/>
                <a:latin typeface="Arial" panose="020B0604020202020204" pitchFamily="34" charset="0"/>
              </a:rPr>
              <a:t>rhizogenes</a:t>
            </a:r>
            <a:r>
              <a:rPr lang="en-US" sz="2400" i="1" dirty="0">
                <a:effectLst/>
                <a:latin typeface="Arial" panose="020B0604020202020204" pitchFamily="34" charset="0"/>
              </a:rPr>
              <a:t>. A. tumefaciens </a:t>
            </a:r>
            <a:r>
              <a:rPr lang="en-US" sz="2400" dirty="0">
                <a:effectLst/>
                <a:latin typeface="Arial" panose="020B0604020202020204" pitchFamily="34" charset="0"/>
              </a:rPr>
              <a:t>is the most commonly used species for generating stable transgenic plants. </a:t>
            </a:r>
            <a:r>
              <a:rPr lang="en-US" sz="2400" i="1" dirty="0">
                <a:effectLst/>
                <a:latin typeface="Arial" panose="020B0604020202020204" pitchFamily="34" charset="0"/>
              </a:rPr>
              <a:t>A. </a:t>
            </a:r>
            <a:r>
              <a:rPr lang="en-US" sz="2400" i="1" dirty="0" err="1">
                <a:effectLst/>
                <a:latin typeface="Arial" panose="020B0604020202020204" pitchFamily="34" charset="0"/>
              </a:rPr>
              <a:t>rhizogenes</a:t>
            </a:r>
            <a:r>
              <a:rPr lang="en-US" sz="2400" i="1" dirty="0">
                <a:effectLst/>
                <a:latin typeface="Arial" panose="020B0604020202020204" pitchFamily="34" charset="0"/>
              </a:rPr>
              <a:t> </a:t>
            </a:r>
            <a:r>
              <a:rPr lang="en-US" sz="2400" dirty="0">
                <a:effectLst/>
                <a:latin typeface="Arial" panose="020B0604020202020204" pitchFamily="34" charset="0"/>
              </a:rPr>
              <a:t>produces transformed adventitious “hairy roots” and usually applied in rapid functional analyses of some traits that are expressed in roots. </a:t>
            </a:r>
            <a:r>
              <a:rPr lang="en-US" sz="2400" i="1" dirty="0">
                <a:effectLst/>
                <a:latin typeface="Arial" panose="020B0604020202020204" pitchFamily="34" charset="0"/>
              </a:rPr>
              <a:t>A. tumefaciens </a:t>
            </a:r>
            <a:r>
              <a:rPr lang="en-US" sz="2400" dirty="0">
                <a:effectLst/>
                <a:latin typeface="Arial" panose="020B0604020202020204" pitchFamily="34" charset="0"/>
              </a:rPr>
              <a:t>is a plant pathogen and it produces crown gall or tumors following infection. </a:t>
            </a:r>
          </a:p>
        </p:txBody>
      </p:sp>
      <p:pic>
        <p:nvPicPr>
          <p:cNvPr id="4" name="Picture 3">
            <a:extLst>
              <a:ext uri="{FF2B5EF4-FFF2-40B4-BE49-F238E27FC236}">
                <a16:creationId xmlns:a16="http://schemas.microsoft.com/office/drawing/2014/main" id="{FFEA5C21-B17A-E044-9C61-D7BEFB21E2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13891" y="4590034"/>
            <a:ext cx="2597107" cy="1485048"/>
          </a:xfrm>
          <a:prstGeom prst="rect">
            <a:avLst/>
          </a:prstGeom>
        </p:spPr>
      </p:pic>
      <p:pic>
        <p:nvPicPr>
          <p:cNvPr id="5" name="Picture 4">
            <a:extLst>
              <a:ext uri="{FF2B5EF4-FFF2-40B4-BE49-F238E27FC236}">
                <a16:creationId xmlns:a16="http://schemas.microsoft.com/office/drawing/2014/main" id="{479911DC-0616-E04E-9729-51ABE6A180E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213891" y="2042159"/>
            <a:ext cx="2597107" cy="2302239"/>
          </a:xfrm>
          <a:prstGeom prst="rect">
            <a:avLst/>
          </a:prstGeom>
        </p:spPr>
      </p:pic>
    </p:spTree>
    <p:extLst>
      <p:ext uri="{BB962C8B-B14F-4D97-AF65-F5344CB8AC3E}">
        <p14:creationId xmlns:p14="http://schemas.microsoft.com/office/powerpoint/2010/main" val="725583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E390CE-4815-E142-82CB-9CC6828767BD}"/>
              </a:ext>
            </a:extLst>
          </p:cNvPr>
          <p:cNvPicPr>
            <a:picLocks noChangeAspect="1"/>
          </p:cNvPicPr>
          <p:nvPr/>
        </p:nvPicPr>
        <p:blipFill rotWithShape="1">
          <a:blip r:embed="rId2">
            <a:extLst>
              <a:ext uri="{28A0092B-C50C-407E-A947-70E740481C1C}">
                <a14:useLocalDpi xmlns:a14="http://schemas.microsoft.com/office/drawing/2010/main" val="0"/>
              </a:ext>
            </a:extLst>
          </a:blip>
          <a:srcRect t="-2"/>
          <a:stretch/>
        </p:blipFill>
        <p:spPr>
          <a:xfrm>
            <a:off x="0" y="614096"/>
            <a:ext cx="5476458" cy="6243904"/>
          </a:xfrm>
          <a:prstGeom prst="rect">
            <a:avLst/>
          </a:prstGeom>
        </p:spPr>
      </p:pic>
      <p:pic>
        <p:nvPicPr>
          <p:cNvPr id="5" name="Picture 4">
            <a:extLst>
              <a:ext uri="{FF2B5EF4-FFF2-40B4-BE49-F238E27FC236}">
                <a16:creationId xmlns:a16="http://schemas.microsoft.com/office/drawing/2014/main" id="{1AD2E477-17A5-B347-8D9F-8DA27619BED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063503" y="0"/>
            <a:ext cx="5476458" cy="6858000"/>
          </a:xfrm>
          <a:prstGeom prst="rect">
            <a:avLst/>
          </a:prstGeom>
        </p:spPr>
      </p:pic>
      <p:cxnSp>
        <p:nvCxnSpPr>
          <p:cNvPr id="7" name="Straight Arrow Connector 6">
            <a:extLst>
              <a:ext uri="{FF2B5EF4-FFF2-40B4-BE49-F238E27FC236}">
                <a16:creationId xmlns:a16="http://schemas.microsoft.com/office/drawing/2014/main" id="{E6099EF9-1C8E-8A45-A9A5-73F4E4C64F43}"/>
              </a:ext>
            </a:extLst>
          </p:cNvPr>
          <p:cNvCxnSpPr>
            <a:cxnSpLocks/>
          </p:cNvCxnSpPr>
          <p:nvPr/>
        </p:nvCxnSpPr>
        <p:spPr>
          <a:xfrm flipV="1">
            <a:off x="4159045" y="825911"/>
            <a:ext cx="2713621" cy="492596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4344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2EAF0E-1686-DB45-BCE7-A8496E1566AE}"/>
              </a:ext>
            </a:extLst>
          </p:cNvPr>
          <p:cNvSpPr/>
          <p:nvPr/>
        </p:nvSpPr>
        <p:spPr>
          <a:xfrm>
            <a:off x="762983" y="784684"/>
            <a:ext cx="10736825" cy="4348242"/>
          </a:xfrm>
          <a:prstGeom prst="rect">
            <a:avLst/>
          </a:prstGeom>
        </p:spPr>
        <p:txBody>
          <a:bodyPr wrap="square">
            <a:spAutoFit/>
          </a:bodyPr>
          <a:lstStyle/>
          <a:p>
            <a:pPr>
              <a:lnSpc>
                <a:spcPts val="4160"/>
              </a:lnSpc>
            </a:pPr>
            <a:r>
              <a:rPr lang="en-US" sz="2800" b="1" dirty="0">
                <a:effectLst/>
                <a:latin typeface="Arial" panose="020B0604020202020204" pitchFamily="34" charset="0"/>
              </a:rPr>
              <a:t>Figure 1: </a:t>
            </a:r>
            <a:r>
              <a:rPr lang="en-US" sz="2800" dirty="0">
                <a:effectLst/>
                <a:latin typeface="Arial" panose="020B0604020202020204" pitchFamily="34" charset="0"/>
              </a:rPr>
              <a:t>Transfer of T-DNA from Agrobacterium into a plant cell. A wounded plant cell releases phenolic signals that induce the expression of </a:t>
            </a:r>
            <a:r>
              <a:rPr lang="en-US" sz="2800" i="1" dirty="0" err="1">
                <a:effectLst/>
                <a:latin typeface="Arial" panose="020B0604020202020204" pitchFamily="34" charset="0"/>
              </a:rPr>
              <a:t>vir</a:t>
            </a:r>
            <a:r>
              <a:rPr lang="en-US" sz="2800" dirty="0">
                <a:effectLst/>
                <a:latin typeface="Arial" panose="020B0604020202020204" pitchFamily="34" charset="0"/>
              </a:rPr>
              <a:t> genes on the </a:t>
            </a:r>
            <a:r>
              <a:rPr lang="en-US" sz="2800" dirty="0" err="1">
                <a:effectLst/>
                <a:latin typeface="Arial" panose="020B0604020202020204" pitchFamily="34" charset="0"/>
              </a:rPr>
              <a:t>Ti</a:t>
            </a:r>
            <a:r>
              <a:rPr lang="en-US" sz="2800" dirty="0">
                <a:effectLst/>
                <a:latin typeface="Arial" panose="020B0604020202020204" pitchFamily="34" charset="0"/>
              </a:rPr>
              <a:t> plasmid that facilitate the transfer of the T-DNA into the plant cell. The T-DNA enters the plant cells by yet unclear mechanisms, and integrates randomly into the chromosomal DNA. The </a:t>
            </a:r>
            <a:r>
              <a:rPr lang="en-US" sz="2800" dirty="0" err="1">
                <a:effectLst/>
                <a:latin typeface="Arial" panose="020B0604020202020204" pitchFamily="34" charset="0"/>
              </a:rPr>
              <a:t>Ti</a:t>
            </a:r>
            <a:r>
              <a:rPr lang="en-US" sz="2800" dirty="0">
                <a:effectLst/>
                <a:latin typeface="Arial" panose="020B0604020202020204" pitchFamily="34" charset="0"/>
              </a:rPr>
              <a:t> plasmid is repaired by DNA replication, so the Agrobacterium does not lose any information following transfer of the T-DNA to the plant cells.</a:t>
            </a:r>
          </a:p>
        </p:txBody>
      </p:sp>
    </p:spTree>
    <p:extLst>
      <p:ext uri="{BB962C8B-B14F-4D97-AF65-F5344CB8AC3E}">
        <p14:creationId xmlns:p14="http://schemas.microsoft.com/office/powerpoint/2010/main" val="3570151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16BB4B-5D38-904D-B6A2-DCF913805D24}"/>
              </a:ext>
            </a:extLst>
          </p:cNvPr>
          <p:cNvSpPr/>
          <p:nvPr/>
        </p:nvSpPr>
        <p:spPr>
          <a:xfrm>
            <a:off x="387927" y="568037"/>
            <a:ext cx="11629328" cy="5897897"/>
          </a:xfrm>
          <a:prstGeom prst="rect">
            <a:avLst/>
          </a:prstGeom>
        </p:spPr>
        <p:txBody>
          <a:bodyPr wrap="square">
            <a:spAutoFit/>
          </a:bodyPr>
          <a:lstStyle/>
          <a:p>
            <a:pPr algn="ctr">
              <a:lnSpc>
                <a:spcPts val="3480"/>
              </a:lnSpc>
              <a:spcAft>
                <a:spcPts val="1200"/>
              </a:spcAft>
            </a:pPr>
            <a:r>
              <a:rPr lang="en-US" sz="3200" b="1" dirty="0">
                <a:effectLst/>
                <a:latin typeface="Arial" panose="020B0604020202020204" pitchFamily="34" charset="0"/>
              </a:rPr>
              <a:t>The Molecular Basis for the Crown Gall Disease </a:t>
            </a:r>
            <a:endParaRPr lang="en-US" sz="3200" dirty="0">
              <a:effectLst/>
              <a:latin typeface="Arial" panose="020B0604020202020204" pitchFamily="34" charset="0"/>
            </a:endParaRPr>
          </a:p>
          <a:p>
            <a:pPr>
              <a:lnSpc>
                <a:spcPts val="3480"/>
              </a:lnSpc>
              <a:spcAft>
                <a:spcPts val="1200"/>
              </a:spcAft>
            </a:pPr>
            <a:r>
              <a:rPr lang="en-US" sz="2400" b="1" i="1" dirty="0">
                <a:effectLst/>
                <a:latin typeface="Arial" panose="020B0604020202020204" pitchFamily="34" charset="0"/>
              </a:rPr>
              <a:t>Agrobacterium tumefaciens </a:t>
            </a:r>
            <a:r>
              <a:rPr lang="en-US" sz="2400" dirty="0">
                <a:effectLst/>
                <a:latin typeface="Arial" panose="020B0604020202020204" pitchFamily="34" charset="0"/>
              </a:rPr>
              <a:t>is the causative agent of crown gall disease characterized by the formation of tumors on plant stems at or near the soil surface. </a:t>
            </a:r>
            <a:r>
              <a:rPr lang="en-US" sz="2400" i="1" dirty="0">
                <a:effectLst/>
                <a:latin typeface="Arial" panose="020B0604020202020204" pitchFamily="34" charset="0"/>
              </a:rPr>
              <a:t>Agrobacterium </a:t>
            </a:r>
            <a:r>
              <a:rPr lang="en-US" sz="2400" dirty="0">
                <a:effectLst/>
                <a:latin typeface="Arial" panose="020B0604020202020204" pitchFamily="34" charset="0"/>
              </a:rPr>
              <a:t>belongs to a family of soil bacteria that also includes </a:t>
            </a:r>
            <a:r>
              <a:rPr lang="en-US" sz="2400" b="1" i="1" dirty="0">
                <a:effectLst/>
                <a:latin typeface="Arial" panose="020B0604020202020204" pitchFamily="34" charset="0"/>
              </a:rPr>
              <a:t>Rhizobium</a:t>
            </a:r>
            <a:r>
              <a:rPr lang="en-US" sz="2400" dirty="0">
                <a:effectLst/>
                <a:latin typeface="Arial" panose="020B0604020202020204" pitchFamily="34" charset="0"/>
              </a:rPr>
              <a:t>, which is involved in symbiotic nodule formation in leguminous plants. </a:t>
            </a:r>
          </a:p>
          <a:p>
            <a:pPr>
              <a:lnSpc>
                <a:spcPts val="3480"/>
              </a:lnSpc>
              <a:spcAft>
                <a:spcPts val="1200"/>
              </a:spcAft>
            </a:pPr>
            <a:r>
              <a:rPr lang="en-US" sz="2400" dirty="0">
                <a:effectLst/>
                <a:latin typeface="Arial" panose="020B0604020202020204" pitchFamily="34" charset="0"/>
              </a:rPr>
              <a:t>The </a:t>
            </a:r>
            <a:r>
              <a:rPr lang="en-US" sz="2400" b="1" dirty="0">
                <a:effectLst/>
                <a:latin typeface="Arial" panose="020B0604020202020204" pitchFamily="34" charset="0"/>
              </a:rPr>
              <a:t>crown gall </a:t>
            </a:r>
            <a:r>
              <a:rPr lang="en-US" sz="2400" dirty="0">
                <a:effectLst/>
                <a:latin typeface="Arial" panose="020B0604020202020204" pitchFamily="34" charset="0"/>
              </a:rPr>
              <a:t>disease is caused by integration of a DNA fragment (T-DNA) of a tumor-inducing plasmid (</a:t>
            </a:r>
            <a:r>
              <a:rPr lang="en-US" sz="2400" dirty="0" err="1">
                <a:effectLst/>
                <a:latin typeface="Arial" panose="020B0604020202020204" pitchFamily="34" charset="0"/>
              </a:rPr>
              <a:t>Ti</a:t>
            </a:r>
            <a:r>
              <a:rPr lang="en-US" sz="2400" dirty="0">
                <a:effectLst/>
                <a:latin typeface="Arial" panose="020B0604020202020204" pitchFamily="34" charset="0"/>
              </a:rPr>
              <a:t> plasmid). </a:t>
            </a:r>
            <a:r>
              <a:rPr lang="en-US" sz="2400" i="1" dirty="0">
                <a:effectLst/>
                <a:latin typeface="Arial" panose="020B0604020202020204" pitchFamily="34" charset="0"/>
              </a:rPr>
              <a:t>A. tumefaciens </a:t>
            </a:r>
            <a:r>
              <a:rPr lang="en-US" sz="2400" dirty="0">
                <a:effectLst/>
                <a:latin typeface="Arial" panose="020B0604020202020204" pitchFamily="34" charset="0"/>
              </a:rPr>
              <a:t>tumors result from the rapid proliferation of plant cells after infection. Tumor cells isolated from an infected plant can continue to grow in culture, even when the culture is cured of he </a:t>
            </a:r>
            <a:r>
              <a:rPr lang="en-US" sz="2400" i="1" dirty="0">
                <a:effectLst/>
                <a:latin typeface="Arial" panose="020B0604020202020204" pitchFamily="34" charset="0"/>
              </a:rPr>
              <a:t>Agrobacterium</a:t>
            </a:r>
            <a:r>
              <a:rPr lang="en-US" sz="2400" dirty="0">
                <a:effectLst/>
                <a:latin typeface="Arial" panose="020B0604020202020204" pitchFamily="34" charset="0"/>
              </a:rPr>
              <a:t>, and in the absence of added plant hormones </a:t>
            </a:r>
            <a:r>
              <a:rPr lang="en-US" sz="2400" b="1" dirty="0">
                <a:effectLst/>
                <a:latin typeface="Arial" panose="020B0604020202020204" pitchFamily="34" charset="0"/>
              </a:rPr>
              <a:t>cytokinin </a:t>
            </a:r>
            <a:r>
              <a:rPr lang="en-US" sz="2400" dirty="0">
                <a:effectLst/>
                <a:latin typeface="Arial" panose="020B0604020202020204" pitchFamily="34" charset="0"/>
              </a:rPr>
              <a:t>and </a:t>
            </a:r>
            <a:r>
              <a:rPr lang="en-US" sz="2400" b="1" dirty="0">
                <a:effectLst/>
                <a:latin typeface="Arial" panose="020B0604020202020204" pitchFamily="34" charset="0"/>
              </a:rPr>
              <a:t>auxin</a:t>
            </a:r>
            <a:r>
              <a:rPr lang="en-US" sz="2400" dirty="0">
                <a:effectLst/>
                <a:latin typeface="Arial" panose="020B0604020202020204" pitchFamily="34" charset="0"/>
              </a:rPr>
              <a:t>. </a:t>
            </a:r>
          </a:p>
          <a:p>
            <a:pPr>
              <a:lnSpc>
                <a:spcPts val="3480"/>
              </a:lnSpc>
              <a:spcAft>
                <a:spcPts val="1200"/>
              </a:spcAft>
            </a:pPr>
            <a:r>
              <a:rPr lang="en-US" sz="2400" dirty="0">
                <a:effectLst/>
                <a:latin typeface="Arial" panose="020B0604020202020204" pitchFamily="34" charset="0"/>
              </a:rPr>
              <a:t>Tumor production is caused by transfer of T-DNA located in a large plasmid (about 200 kb) called </a:t>
            </a:r>
            <a:r>
              <a:rPr lang="en-US" sz="2400" b="1" dirty="0" err="1">
                <a:effectLst/>
                <a:latin typeface="Arial" panose="020B0604020202020204" pitchFamily="34" charset="0"/>
              </a:rPr>
              <a:t>Ti</a:t>
            </a:r>
            <a:r>
              <a:rPr lang="en-US" sz="2400" b="1" dirty="0">
                <a:effectLst/>
                <a:latin typeface="Arial" panose="020B0604020202020204" pitchFamily="34" charset="0"/>
              </a:rPr>
              <a:t> (tumor inducing) plasmid</a:t>
            </a:r>
            <a:r>
              <a:rPr lang="en-US" sz="2400" dirty="0">
                <a:effectLst/>
                <a:latin typeface="Arial" panose="020B0604020202020204" pitchFamily="34" charset="0"/>
              </a:rPr>
              <a:t>. </a:t>
            </a:r>
          </a:p>
        </p:txBody>
      </p:sp>
    </p:spTree>
    <p:extLst>
      <p:ext uri="{BB962C8B-B14F-4D97-AF65-F5344CB8AC3E}">
        <p14:creationId xmlns:p14="http://schemas.microsoft.com/office/powerpoint/2010/main" val="839307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FA1253-81A6-A945-A51C-52FE50CA699C}"/>
              </a:ext>
            </a:extLst>
          </p:cNvPr>
          <p:cNvPicPr>
            <a:picLocks noChangeAspect="1"/>
          </p:cNvPicPr>
          <p:nvPr/>
        </p:nvPicPr>
        <p:blipFill>
          <a:blip r:embed="rId2"/>
          <a:stretch>
            <a:fillRect/>
          </a:stretch>
        </p:blipFill>
        <p:spPr>
          <a:xfrm>
            <a:off x="371301" y="0"/>
            <a:ext cx="12192000" cy="6858000"/>
          </a:xfrm>
          <a:prstGeom prst="rect">
            <a:avLst/>
          </a:prstGeom>
        </p:spPr>
      </p:pic>
      <p:sp>
        <p:nvSpPr>
          <p:cNvPr id="3" name="Rectangle 2">
            <a:extLst>
              <a:ext uri="{FF2B5EF4-FFF2-40B4-BE49-F238E27FC236}">
                <a16:creationId xmlns:a16="http://schemas.microsoft.com/office/drawing/2014/main" id="{341EF2D3-F10C-5440-B831-9A07CF1ED198}"/>
              </a:ext>
            </a:extLst>
          </p:cNvPr>
          <p:cNvSpPr/>
          <p:nvPr/>
        </p:nvSpPr>
        <p:spPr>
          <a:xfrm>
            <a:off x="620683" y="163022"/>
            <a:ext cx="11784678" cy="6795578"/>
          </a:xfrm>
          <a:prstGeom prst="rect">
            <a:avLst/>
          </a:prstGeom>
        </p:spPr>
        <p:txBody>
          <a:bodyPr wrap="square">
            <a:spAutoFit/>
          </a:bodyPr>
          <a:lstStyle/>
          <a:p>
            <a:pPr>
              <a:lnSpc>
                <a:spcPts val="3480"/>
              </a:lnSpc>
              <a:spcAft>
                <a:spcPts val="1200"/>
              </a:spcAft>
            </a:pPr>
            <a:r>
              <a:rPr lang="en-US" sz="2800" b="1" dirty="0" err="1">
                <a:latin typeface="Arial" panose="020B0604020202020204" pitchFamily="34" charset="0"/>
                <a:cs typeface="Arial" panose="020B0604020202020204" pitchFamily="34" charset="0"/>
              </a:rPr>
              <a:t>Ti</a:t>
            </a:r>
            <a:r>
              <a:rPr lang="en-US" sz="2800" b="1" dirty="0">
                <a:latin typeface="Arial" panose="020B0604020202020204" pitchFamily="34" charset="0"/>
                <a:cs typeface="Arial" panose="020B0604020202020204" pitchFamily="34" charset="0"/>
              </a:rPr>
              <a:t> plasmid contains genes that control four major processes associated with </a:t>
            </a:r>
            <a:r>
              <a:rPr lang="en-US" sz="2800" b="1" i="1" dirty="0">
                <a:latin typeface="Arial" panose="020B0604020202020204" pitchFamily="34" charset="0"/>
                <a:cs typeface="Arial" panose="020B0604020202020204" pitchFamily="34" charset="0"/>
              </a:rPr>
              <a:t>Agrobacteria </a:t>
            </a:r>
            <a:r>
              <a:rPr lang="en-US" sz="2800" b="1" dirty="0">
                <a:latin typeface="Arial" panose="020B0604020202020204" pitchFamily="34" charset="0"/>
                <a:cs typeface="Arial" panose="020B0604020202020204" pitchFamily="34" charset="0"/>
              </a:rPr>
              <a:t>infection. </a:t>
            </a:r>
          </a:p>
          <a:p>
            <a:pPr marL="457200" indent="-457200">
              <a:lnSpc>
                <a:spcPts val="3480"/>
              </a:lnSpc>
              <a:buFont typeface="+mj-lt"/>
              <a:buAutoNum type="arabicPeriod"/>
            </a:pPr>
            <a:r>
              <a:rPr lang="en-US" sz="2300" dirty="0">
                <a:latin typeface="Arial" panose="020B0604020202020204" pitchFamily="34" charset="0"/>
                <a:cs typeface="Arial" panose="020B0604020202020204" pitchFamily="34" charset="0"/>
              </a:rPr>
              <a:t>virulence (infection), determination of host specificity and T-DNA transfer </a:t>
            </a:r>
          </a:p>
          <a:p>
            <a:pPr marL="457200" indent="-457200">
              <a:lnSpc>
                <a:spcPts val="3480"/>
              </a:lnSpc>
              <a:buFont typeface="+mj-lt"/>
              <a:buAutoNum type="arabicPeriod"/>
            </a:pPr>
            <a:r>
              <a:rPr lang="en-US" sz="2300" dirty="0">
                <a:latin typeface="Arial" panose="020B0604020202020204" pitchFamily="34" charset="0"/>
                <a:cs typeface="Arial" panose="020B0604020202020204" pitchFamily="34" charset="0"/>
              </a:rPr>
              <a:t>phytohormone production in plant </a:t>
            </a:r>
          </a:p>
          <a:p>
            <a:pPr marL="457200" indent="-457200">
              <a:lnSpc>
                <a:spcPts val="3480"/>
              </a:lnSpc>
              <a:buFont typeface="+mj-lt"/>
              <a:buAutoNum type="arabicPeriod"/>
            </a:pPr>
            <a:r>
              <a:rPr lang="en-US" sz="2300" dirty="0">
                <a:latin typeface="Arial" panose="020B0604020202020204" pitchFamily="34" charset="0"/>
                <a:cs typeface="Arial" panose="020B0604020202020204" pitchFamily="34" charset="0"/>
              </a:rPr>
              <a:t>opine synthesis by the plant </a:t>
            </a:r>
          </a:p>
          <a:p>
            <a:pPr marL="457200" indent="-457200">
              <a:lnSpc>
                <a:spcPts val="3480"/>
              </a:lnSpc>
              <a:buFont typeface="+mj-lt"/>
              <a:buAutoNum type="arabicPeriod"/>
            </a:pPr>
            <a:r>
              <a:rPr lang="en-US" sz="2300" dirty="0">
                <a:latin typeface="Arial" panose="020B0604020202020204" pitchFamily="34" charset="0"/>
                <a:cs typeface="Arial" panose="020B0604020202020204" pitchFamily="34" charset="0"/>
              </a:rPr>
              <a:t>opine uptake and utilization by bacteria </a:t>
            </a:r>
          </a:p>
          <a:p>
            <a:pPr>
              <a:lnSpc>
                <a:spcPts val="3480"/>
              </a:lnSpc>
              <a:spcBef>
                <a:spcPts val="1200"/>
              </a:spcBef>
            </a:pPr>
            <a:r>
              <a:rPr lang="en-US" sz="2300" dirty="0">
                <a:latin typeface="Arial" panose="020B0604020202020204" pitchFamily="34" charset="0"/>
                <a:cs typeface="Arial" panose="020B0604020202020204" pitchFamily="34" charset="0"/>
              </a:rPr>
              <a:t>Wounded plant tissue produces phenolic signal molecules that are detected by sensors produced by </a:t>
            </a:r>
            <a:r>
              <a:rPr lang="en-US" sz="2300" i="1" dirty="0">
                <a:latin typeface="Arial" panose="020B0604020202020204" pitchFamily="34" charset="0"/>
                <a:cs typeface="Arial" panose="020B0604020202020204" pitchFamily="34" charset="0"/>
              </a:rPr>
              <a:t>Agrobacterium </a:t>
            </a:r>
            <a:r>
              <a:rPr lang="en-US" sz="2300" dirty="0">
                <a:latin typeface="Arial" panose="020B0604020202020204" pitchFamily="34" charset="0"/>
                <a:cs typeface="Arial" panose="020B0604020202020204" pitchFamily="34" charset="0"/>
              </a:rPr>
              <a:t>genes called </a:t>
            </a:r>
            <a:r>
              <a:rPr lang="en-US" sz="2300" i="1" dirty="0" err="1">
                <a:latin typeface="Arial" panose="020B0604020202020204" pitchFamily="34" charset="0"/>
                <a:cs typeface="Arial" panose="020B0604020202020204" pitchFamily="34" charset="0"/>
              </a:rPr>
              <a:t>VirA</a:t>
            </a:r>
            <a:r>
              <a:rPr lang="en-US" sz="2300" i="1" dirty="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and </a:t>
            </a:r>
            <a:r>
              <a:rPr lang="en-US" sz="2300" i="1" dirty="0" err="1">
                <a:latin typeface="Arial" panose="020B0604020202020204" pitchFamily="34" charset="0"/>
                <a:cs typeface="Arial" panose="020B0604020202020204" pitchFamily="34" charset="0"/>
              </a:rPr>
              <a:t>VirG</a:t>
            </a:r>
            <a:r>
              <a:rPr lang="en-US" sz="2300" dirty="0" err="1">
                <a:latin typeface="Arial" panose="020B0604020202020204" pitchFamily="34" charset="0"/>
                <a:cs typeface="Arial" panose="020B0604020202020204" pitchFamily="34" charset="0"/>
              </a:rPr>
              <a:t>.</a:t>
            </a:r>
            <a:r>
              <a:rPr lang="en-US" sz="2300" dirty="0">
                <a:latin typeface="Arial" panose="020B0604020202020204" pitchFamily="34" charset="0"/>
                <a:cs typeface="Arial" panose="020B0604020202020204" pitchFamily="34" charset="0"/>
              </a:rPr>
              <a:t> </a:t>
            </a:r>
            <a:r>
              <a:rPr lang="en-US" sz="2300" b="1" dirty="0" err="1">
                <a:latin typeface="Arial" panose="020B0604020202020204" pitchFamily="34" charset="0"/>
                <a:cs typeface="Arial" panose="020B0604020202020204" pitchFamily="34" charset="0"/>
              </a:rPr>
              <a:t>Acetosyringone</a:t>
            </a:r>
            <a:r>
              <a:rPr lang="en-US" sz="2300" b="1" dirty="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is one such phenolic compound that acts as a recognition signal for </a:t>
            </a:r>
            <a:r>
              <a:rPr lang="en-US" sz="2300" i="1" dirty="0">
                <a:latin typeface="Arial" panose="020B0604020202020204" pitchFamily="34" charset="0"/>
                <a:cs typeface="Arial" panose="020B0604020202020204" pitchFamily="34" charset="0"/>
              </a:rPr>
              <a:t>Agrobacterium</a:t>
            </a:r>
            <a:r>
              <a:rPr lang="en-US" sz="2300" dirty="0">
                <a:latin typeface="Arial" panose="020B0604020202020204" pitchFamily="34" charset="0"/>
                <a:cs typeface="Arial" panose="020B0604020202020204" pitchFamily="34" charset="0"/>
              </a:rPr>
              <a:t>. </a:t>
            </a:r>
          </a:p>
          <a:p>
            <a:pPr>
              <a:lnSpc>
                <a:spcPts val="3480"/>
              </a:lnSpc>
              <a:spcBef>
                <a:spcPts val="1200"/>
              </a:spcBef>
            </a:pPr>
            <a:r>
              <a:rPr lang="en-US" sz="2300" dirty="0">
                <a:latin typeface="Arial" panose="020B0604020202020204" pitchFamily="34" charset="0"/>
                <a:cs typeface="Arial" panose="020B0604020202020204" pitchFamily="34" charset="0"/>
              </a:rPr>
              <a:t>The genes regulating the phytohormone production are also located on the T-DNA and transferred to the plant genome. Examples of these genes are </a:t>
            </a:r>
            <a:r>
              <a:rPr lang="en-US" sz="2300" i="1" dirty="0">
                <a:latin typeface="Arial" panose="020B0604020202020204" pitchFamily="34" charset="0"/>
                <a:cs typeface="Arial" panose="020B0604020202020204" pitchFamily="34" charset="0"/>
              </a:rPr>
              <a:t>aux, cyt1</a:t>
            </a:r>
            <a:r>
              <a:rPr lang="en-US" sz="2300" dirty="0">
                <a:latin typeface="Arial" panose="020B0604020202020204" pitchFamily="34" charset="0"/>
                <a:cs typeface="Arial" panose="020B0604020202020204" pitchFamily="34" charset="0"/>
              </a:rPr>
              <a:t>; also called </a:t>
            </a:r>
            <a:r>
              <a:rPr lang="en-US" sz="2300" i="1" dirty="0" err="1">
                <a:latin typeface="Arial" panose="020B0604020202020204" pitchFamily="34" charset="0"/>
                <a:cs typeface="Arial" panose="020B0604020202020204" pitchFamily="34" charset="0"/>
              </a:rPr>
              <a:t>iaaM</a:t>
            </a:r>
            <a:r>
              <a:rPr lang="en-US" sz="2300" i="1" dirty="0">
                <a:latin typeface="Arial" panose="020B0604020202020204" pitchFamily="34" charset="0"/>
                <a:cs typeface="Arial" panose="020B0604020202020204" pitchFamily="34" charset="0"/>
              </a:rPr>
              <a:t> and H, </a:t>
            </a:r>
            <a:r>
              <a:rPr lang="en-US" sz="2300" i="1" dirty="0" err="1">
                <a:latin typeface="Arial" panose="020B0604020202020204" pitchFamily="34" charset="0"/>
                <a:cs typeface="Arial" panose="020B0604020202020204" pitchFamily="34" charset="0"/>
              </a:rPr>
              <a:t>iptZ</a:t>
            </a:r>
            <a:r>
              <a:rPr lang="en-US" sz="2300" dirty="0">
                <a:latin typeface="Arial" panose="020B0604020202020204" pitchFamily="34" charset="0"/>
                <a:cs typeface="Arial" panose="020B0604020202020204" pitchFamily="34" charset="0"/>
              </a:rPr>
              <a:t>. Enzymes encoded by these genes convert existing plant compounds to naturally occurring plant hormones auxin and cytokinin to induce the gall or hairy roots. </a:t>
            </a:r>
          </a:p>
          <a:p>
            <a:pPr>
              <a:lnSpc>
                <a:spcPts val="3480"/>
              </a:lnSpc>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7888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F0C66F-A3E2-1648-912A-37C24A648A2D}"/>
              </a:ext>
            </a:extLst>
          </p:cNvPr>
          <p:cNvSpPr/>
          <p:nvPr/>
        </p:nvSpPr>
        <p:spPr>
          <a:xfrm>
            <a:off x="450574" y="565108"/>
            <a:ext cx="11741426" cy="5598969"/>
          </a:xfrm>
          <a:prstGeom prst="rect">
            <a:avLst/>
          </a:prstGeom>
        </p:spPr>
        <p:txBody>
          <a:bodyPr wrap="square">
            <a:spAutoFit/>
          </a:bodyPr>
          <a:lstStyle/>
          <a:p>
            <a:pPr>
              <a:lnSpc>
                <a:spcPts val="3480"/>
              </a:lnSpc>
              <a:spcAft>
                <a:spcPts val="1200"/>
              </a:spcAft>
            </a:pPr>
            <a:r>
              <a:rPr lang="en-US" sz="2400" dirty="0">
                <a:latin typeface="Arial" panose="020B0604020202020204" pitchFamily="34" charset="0"/>
                <a:cs typeface="Arial" panose="020B0604020202020204" pitchFamily="34" charset="0"/>
              </a:rPr>
              <a:t>The promoters of these genes are always turned on (constitutive) and highly active in plant tissues. Thus, unlike normal plant cells, the production of these hormones in transformed cells is under no controls, leading to tumor formation</a:t>
            </a:r>
          </a:p>
          <a:p>
            <a:pPr>
              <a:lnSpc>
                <a:spcPts val="3480"/>
              </a:lnSpc>
              <a:spcAft>
                <a:spcPts val="1200"/>
              </a:spcAft>
            </a:pPr>
            <a:r>
              <a:rPr lang="en-US" sz="2400" b="1" dirty="0">
                <a:latin typeface="Arial" panose="020B0604020202020204" pitchFamily="34" charset="0"/>
                <a:cs typeface="Arial" panose="020B0604020202020204" pitchFamily="34" charset="0"/>
              </a:rPr>
              <a:t>Opines </a:t>
            </a:r>
            <a:r>
              <a:rPr lang="en-US" sz="2400" dirty="0">
                <a:latin typeface="Arial" panose="020B0604020202020204" pitchFamily="34" charset="0"/>
                <a:cs typeface="Arial" panose="020B0604020202020204" pitchFamily="34" charset="0"/>
              </a:rPr>
              <a:t>are novel compounds derived from amino acids and are rich in carbon and nitrogen. </a:t>
            </a:r>
            <a:r>
              <a:rPr lang="en-US" sz="2400" b="1" dirty="0" err="1">
                <a:latin typeface="Arial" panose="020B0604020202020204" pitchFamily="34" charset="0"/>
                <a:cs typeface="Arial" panose="020B0604020202020204" pitchFamily="34" charset="0"/>
              </a:rPr>
              <a:t>Octopine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carboxylarginine</a:t>
            </a:r>
            <a:r>
              <a:rPr lang="en-US" sz="2400" dirty="0">
                <a:latin typeface="Arial" panose="020B0604020202020204" pitchFamily="34" charset="0"/>
                <a:cs typeface="Arial" panose="020B0604020202020204" pitchFamily="34" charset="0"/>
              </a:rPr>
              <a:t>) and </a:t>
            </a:r>
            <a:r>
              <a:rPr lang="en-US" sz="2400" b="1" dirty="0">
                <a:latin typeface="Arial" panose="020B0604020202020204" pitchFamily="34" charset="0"/>
                <a:cs typeface="Arial" panose="020B0604020202020204" pitchFamily="34" charset="0"/>
              </a:rPr>
              <a:t>nopaline </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dicarboxypropylarginine</a:t>
            </a:r>
            <a:r>
              <a:rPr lang="en-US" sz="2400" dirty="0">
                <a:latin typeface="Arial" panose="020B0604020202020204" pitchFamily="34" charset="0"/>
                <a:cs typeface="Arial" panose="020B0604020202020204" pitchFamily="34" charset="0"/>
              </a:rPr>
              <a:t>) are the most common opines. Opines cannot be metabolized by plant cells or most other microorganisms, but can be utilized by </a:t>
            </a:r>
            <a:r>
              <a:rPr lang="en-US" sz="2400" i="1" dirty="0">
                <a:latin typeface="Arial" panose="020B0604020202020204" pitchFamily="34" charset="0"/>
                <a:cs typeface="Arial" panose="020B0604020202020204" pitchFamily="34" charset="0"/>
              </a:rPr>
              <a:t>Agrobacteria </a:t>
            </a:r>
            <a:r>
              <a:rPr lang="en-US" sz="2400" dirty="0">
                <a:latin typeface="Arial" panose="020B0604020202020204" pitchFamily="34" charset="0"/>
                <a:cs typeface="Arial" panose="020B0604020202020204" pitchFamily="34" charset="0"/>
              </a:rPr>
              <a:t>because the </a:t>
            </a:r>
            <a:r>
              <a:rPr lang="en-US" sz="2400" dirty="0" err="1">
                <a:latin typeface="Arial" panose="020B0604020202020204" pitchFamily="34" charset="0"/>
                <a:cs typeface="Arial" panose="020B0604020202020204" pitchFamily="34" charset="0"/>
              </a:rPr>
              <a:t>Ti</a:t>
            </a:r>
            <a:r>
              <a:rPr lang="en-US" sz="2400" dirty="0">
                <a:latin typeface="Arial" panose="020B0604020202020204" pitchFamily="34" charset="0"/>
                <a:cs typeface="Arial" panose="020B0604020202020204" pitchFamily="34" charset="0"/>
              </a:rPr>
              <a:t> plasmid contains additional genes for opine metabolism. Opine synthesis genes are located on the T-DNA that gets integrated into the plant genome, whereas opine metabolism genes remain on the </a:t>
            </a:r>
            <a:r>
              <a:rPr lang="en-US" sz="2400" dirty="0" err="1">
                <a:latin typeface="Arial" panose="020B0604020202020204" pitchFamily="34" charset="0"/>
                <a:cs typeface="Arial" panose="020B0604020202020204" pitchFamily="34" charset="0"/>
              </a:rPr>
              <a:t>Ti</a:t>
            </a:r>
            <a:r>
              <a:rPr lang="en-US" sz="2400" dirty="0">
                <a:latin typeface="Arial" panose="020B0604020202020204" pitchFamily="34" charset="0"/>
                <a:cs typeface="Arial" panose="020B0604020202020204" pitchFamily="34" charset="0"/>
              </a:rPr>
              <a:t> plasmid. This creates a favorable environment for bacterial growth because plant cells are programmed to produce N- and C-rich compounds </a:t>
            </a:r>
            <a:r>
              <a:rPr lang="en-US" sz="2400" b="1" dirty="0">
                <a:latin typeface="Arial" panose="020B0604020202020204" pitchFamily="34" charset="0"/>
                <a:cs typeface="Arial" panose="020B0604020202020204" pitchFamily="34" charset="0"/>
              </a:rPr>
              <a:t>that can only be utilized</a:t>
            </a:r>
            <a:r>
              <a:rPr lang="en-US" sz="2400" dirty="0">
                <a:latin typeface="Arial" panose="020B0604020202020204" pitchFamily="34" charset="0"/>
                <a:cs typeface="Arial" panose="020B0604020202020204" pitchFamily="34" charset="0"/>
              </a:rPr>
              <a:t> by </a:t>
            </a:r>
            <a:r>
              <a:rPr lang="en-US" sz="2400" i="1" dirty="0">
                <a:latin typeface="Arial" panose="020B0604020202020204" pitchFamily="34" charset="0"/>
                <a:cs typeface="Arial" panose="020B0604020202020204" pitchFamily="34" charset="0"/>
              </a:rPr>
              <a:t>Agrobacterium</a:t>
            </a:r>
            <a:r>
              <a:rPr lang="en-US" sz="2400" dirty="0">
                <a:latin typeface="Arial" panose="020B0604020202020204" pitchFamily="34" charset="0"/>
                <a:cs typeface="Arial" panose="020B0604020202020204" pitchFamily="34" charset="0"/>
              </a:rPr>
              <a:t>. </a:t>
            </a:r>
            <a:endParaRPr lang="en-US" sz="2400" dirty="0"/>
          </a:p>
        </p:txBody>
      </p:sp>
    </p:spTree>
    <p:extLst>
      <p:ext uri="{BB962C8B-B14F-4D97-AF65-F5344CB8AC3E}">
        <p14:creationId xmlns:p14="http://schemas.microsoft.com/office/powerpoint/2010/main" val="594884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FD7146-B166-9E42-8375-26DAF5B2B2BE}"/>
              </a:ext>
            </a:extLst>
          </p:cNvPr>
          <p:cNvSpPr/>
          <p:nvPr/>
        </p:nvSpPr>
        <p:spPr>
          <a:xfrm>
            <a:off x="441960" y="1004560"/>
            <a:ext cx="11414760" cy="4182171"/>
          </a:xfrm>
          <a:prstGeom prst="rect">
            <a:avLst/>
          </a:prstGeom>
        </p:spPr>
        <p:txBody>
          <a:bodyPr wrap="square">
            <a:spAutoFit/>
          </a:bodyPr>
          <a:lstStyle/>
          <a:p>
            <a:pPr algn="ctr"/>
            <a:r>
              <a:rPr lang="en-US" sz="3600" b="1" dirty="0">
                <a:effectLst/>
                <a:latin typeface="Arial" panose="020B0604020202020204" pitchFamily="34" charset="0"/>
                <a:cs typeface="Arial" panose="020B0604020202020204" pitchFamily="34" charset="0"/>
              </a:rPr>
              <a:t>Use of A. Tumefaciens in Plant Transformation</a:t>
            </a:r>
            <a:r>
              <a:rPr lang="en-US" sz="2800" b="1" i="1" dirty="0">
                <a:effectLst/>
                <a:latin typeface="Arial" panose="020B0604020202020204" pitchFamily="34" charset="0"/>
                <a:cs typeface="Arial" panose="020B0604020202020204" pitchFamily="34" charset="0"/>
              </a:rPr>
              <a:t> </a:t>
            </a:r>
          </a:p>
          <a:p>
            <a:endParaRPr lang="en-US" sz="2800" dirty="0">
              <a:effectLst/>
              <a:latin typeface="Arial" panose="020B0604020202020204" pitchFamily="34" charset="0"/>
              <a:cs typeface="Arial" panose="020B0604020202020204" pitchFamily="34" charset="0"/>
            </a:endParaRPr>
          </a:p>
          <a:p>
            <a:pPr>
              <a:lnSpc>
                <a:spcPts val="4060"/>
              </a:lnSpc>
            </a:pPr>
            <a:r>
              <a:rPr lang="en-US" sz="2800" dirty="0">
                <a:effectLst/>
                <a:latin typeface="Arial" panose="020B0604020202020204" pitchFamily="34" charset="0"/>
                <a:cs typeface="Arial" panose="020B0604020202020204" pitchFamily="34" charset="0"/>
              </a:rPr>
              <a:t>In the early days of genetic engineering, scientists modified the </a:t>
            </a:r>
            <a:r>
              <a:rPr lang="en-US" sz="2800" i="1" dirty="0">
                <a:effectLst/>
                <a:latin typeface="Arial" panose="020B0604020202020204" pitchFamily="34" charset="0"/>
                <a:cs typeface="Arial" panose="020B0604020202020204" pitchFamily="34" charset="0"/>
              </a:rPr>
              <a:t>Agrobacterium </a:t>
            </a:r>
            <a:r>
              <a:rPr lang="en-US" sz="2800" dirty="0" err="1">
                <a:effectLst/>
                <a:latin typeface="Arial" panose="020B0604020202020204" pitchFamily="34" charset="0"/>
                <a:cs typeface="Arial" panose="020B0604020202020204" pitchFamily="34" charset="0"/>
              </a:rPr>
              <a:t>Ti</a:t>
            </a:r>
            <a:r>
              <a:rPr lang="en-US" sz="2800" dirty="0">
                <a:effectLst/>
                <a:latin typeface="Arial" panose="020B0604020202020204" pitchFamily="34" charset="0"/>
                <a:cs typeface="Arial" panose="020B0604020202020204" pitchFamily="34" charset="0"/>
              </a:rPr>
              <a:t> plasmid by removing the genes that give the ability to the pathogen cause disease but retaining its ability to transfer foreign DNA into plant cells. The transferred DNA (T-DNA) has a </a:t>
            </a:r>
            <a:r>
              <a:rPr lang="en-US" sz="2800" b="1" dirty="0">
                <a:effectLst/>
                <a:latin typeface="Arial" panose="020B0604020202020204" pitchFamily="34" charset="0"/>
                <a:cs typeface="Arial" panose="020B0604020202020204" pitchFamily="34" charset="0"/>
              </a:rPr>
              <a:t>left (L) and a right (R) border </a:t>
            </a:r>
            <a:r>
              <a:rPr lang="en-US" sz="2800" dirty="0">
                <a:effectLst/>
                <a:latin typeface="Arial" panose="020B0604020202020204" pitchFamily="34" charset="0"/>
                <a:cs typeface="Arial" panose="020B0604020202020204" pitchFamily="34" charset="0"/>
              </a:rPr>
              <a:t>sequence and all DNA in between these two borders are transferred to the plant genomes. </a:t>
            </a:r>
          </a:p>
        </p:txBody>
      </p:sp>
    </p:spTree>
    <p:extLst>
      <p:ext uri="{BB962C8B-B14F-4D97-AF65-F5344CB8AC3E}">
        <p14:creationId xmlns:p14="http://schemas.microsoft.com/office/powerpoint/2010/main" val="3284658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4279D4-5E70-CF47-A940-5D6AA349C0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9551" y="834911"/>
            <a:ext cx="8093857" cy="4586124"/>
          </a:xfrm>
          <a:prstGeom prst="rect">
            <a:avLst/>
          </a:prstGeom>
        </p:spPr>
      </p:pic>
      <p:sp>
        <p:nvSpPr>
          <p:cNvPr id="3" name="Rectangle 2">
            <a:extLst>
              <a:ext uri="{FF2B5EF4-FFF2-40B4-BE49-F238E27FC236}">
                <a16:creationId xmlns:a16="http://schemas.microsoft.com/office/drawing/2014/main" id="{CFAB3AAF-4BEB-B049-9F90-6983D5DB51BE}"/>
              </a:ext>
            </a:extLst>
          </p:cNvPr>
          <p:cNvSpPr/>
          <p:nvPr/>
        </p:nvSpPr>
        <p:spPr>
          <a:xfrm>
            <a:off x="228600" y="5421035"/>
            <a:ext cx="11795760" cy="1323439"/>
          </a:xfrm>
          <a:prstGeom prst="rect">
            <a:avLst/>
          </a:prstGeom>
        </p:spPr>
        <p:txBody>
          <a:bodyPr wrap="square">
            <a:spAutoFit/>
          </a:bodyPr>
          <a:lstStyle/>
          <a:p>
            <a:r>
              <a:rPr lang="en-US" sz="2000" dirty="0" err="1">
                <a:latin typeface="Arial" panose="020B0604020202020204" pitchFamily="34" charset="0"/>
              </a:rPr>
              <a:t>Ti</a:t>
            </a:r>
            <a:r>
              <a:rPr lang="en-US" sz="2000" dirty="0">
                <a:latin typeface="Arial" panose="020B0604020202020204" pitchFamily="34" charset="0"/>
              </a:rPr>
              <a:t> plasmid-mediated T-DNA transfer. (A) Natural wild-type Agrobacterium </a:t>
            </a:r>
            <a:r>
              <a:rPr lang="en-US" sz="2000" dirty="0" err="1">
                <a:latin typeface="Arial" panose="020B0604020202020204" pitchFamily="34" charset="0"/>
              </a:rPr>
              <a:t>Ti</a:t>
            </a:r>
            <a:r>
              <a:rPr lang="en-US" sz="2000" dirty="0">
                <a:latin typeface="Arial" panose="020B0604020202020204" pitchFamily="34" charset="0"/>
              </a:rPr>
              <a:t> plasmid. (B) Binary T-DNA plasmid in conjunction with a “disarmed” </a:t>
            </a:r>
            <a:r>
              <a:rPr lang="en-US" sz="2000" dirty="0" err="1">
                <a:latin typeface="Arial" panose="020B0604020202020204" pitchFamily="34" charset="0"/>
              </a:rPr>
              <a:t>Ti</a:t>
            </a:r>
            <a:r>
              <a:rPr lang="en-US" sz="2000" dirty="0">
                <a:latin typeface="Arial" panose="020B0604020202020204" pitchFamily="34" charset="0"/>
              </a:rPr>
              <a:t> plasmid. Since the “disarmed” </a:t>
            </a:r>
            <a:r>
              <a:rPr lang="en-US" sz="2000" dirty="0" err="1">
                <a:latin typeface="Arial" panose="020B0604020202020204" pitchFamily="34" charset="0"/>
              </a:rPr>
              <a:t>Ti</a:t>
            </a:r>
            <a:r>
              <a:rPr lang="en-US" sz="2000" dirty="0">
                <a:latin typeface="Arial" panose="020B0604020202020204" pitchFamily="34" charset="0"/>
              </a:rPr>
              <a:t> plasmid does not contain a T-DNA region, the </a:t>
            </a:r>
            <a:r>
              <a:rPr lang="en-US" sz="2000" dirty="0" err="1">
                <a:latin typeface="Arial" panose="020B0604020202020204" pitchFamily="34" charset="0"/>
              </a:rPr>
              <a:t>vir</a:t>
            </a:r>
            <a:r>
              <a:rPr lang="en-US" sz="2000" dirty="0">
                <a:latin typeface="Arial" panose="020B0604020202020204" pitchFamily="34" charset="0"/>
              </a:rPr>
              <a:t> genes can only act to transfer the T-DNA on the binary T-DNA plasmid. Note: The wavy lines represent plant DNA. Click the image to view a larger size.</a:t>
            </a:r>
            <a:endParaRPr lang="en-US" sz="2000" dirty="0"/>
          </a:p>
        </p:txBody>
      </p:sp>
      <p:sp>
        <p:nvSpPr>
          <p:cNvPr id="4" name="TextBox 3">
            <a:extLst>
              <a:ext uri="{FF2B5EF4-FFF2-40B4-BE49-F238E27FC236}">
                <a16:creationId xmlns:a16="http://schemas.microsoft.com/office/drawing/2014/main" id="{71A04A4A-629C-7344-B9AC-ABB67308709C}"/>
              </a:ext>
            </a:extLst>
          </p:cNvPr>
          <p:cNvSpPr txBox="1"/>
          <p:nvPr/>
        </p:nvSpPr>
        <p:spPr>
          <a:xfrm>
            <a:off x="0" y="0"/>
            <a:ext cx="12192000"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Modified Agrobacterium strain and </a:t>
            </a:r>
            <a:r>
              <a:rPr lang="en-US" sz="2800" b="1" dirty="0" err="1">
                <a:latin typeface="Arial" panose="020B0604020202020204" pitchFamily="34" charset="0"/>
                <a:cs typeface="Arial" panose="020B0604020202020204" pitchFamily="34" charset="0"/>
              </a:rPr>
              <a:t>Ti</a:t>
            </a:r>
            <a:r>
              <a:rPr lang="en-US" sz="2800" b="1" dirty="0">
                <a:latin typeface="Arial" panose="020B0604020202020204" pitchFamily="34" charset="0"/>
                <a:cs typeface="Arial" panose="020B0604020202020204" pitchFamily="34" charset="0"/>
              </a:rPr>
              <a:t> plasmid</a:t>
            </a:r>
          </a:p>
        </p:txBody>
      </p:sp>
    </p:spTree>
    <p:extLst>
      <p:ext uri="{BB962C8B-B14F-4D97-AF65-F5344CB8AC3E}">
        <p14:creationId xmlns:p14="http://schemas.microsoft.com/office/powerpoint/2010/main" val="55884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87D085-AE60-294B-9E73-3A6711737B79}"/>
              </a:ext>
            </a:extLst>
          </p:cNvPr>
          <p:cNvSpPr/>
          <p:nvPr/>
        </p:nvSpPr>
        <p:spPr>
          <a:xfrm>
            <a:off x="487680" y="261194"/>
            <a:ext cx="11384280" cy="6596806"/>
          </a:xfrm>
          <a:prstGeom prst="rect">
            <a:avLst/>
          </a:prstGeom>
        </p:spPr>
        <p:txBody>
          <a:bodyPr wrap="square">
            <a:spAutoFit/>
          </a:bodyPr>
          <a:lstStyle/>
          <a:p>
            <a:pPr algn="ctr">
              <a:lnSpc>
                <a:spcPts val="3280"/>
              </a:lnSpc>
              <a:spcAft>
                <a:spcPts val="1200"/>
              </a:spcAft>
            </a:pPr>
            <a:r>
              <a:rPr lang="en-US" sz="2800" b="1" dirty="0">
                <a:effectLst/>
                <a:latin typeface="Arial" panose="020B0604020202020204" pitchFamily="34" charset="0"/>
              </a:rPr>
              <a:t>The </a:t>
            </a:r>
            <a:r>
              <a:rPr lang="en-US" sz="2800" b="1" dirty="0" err="1">
                <a:effectLst/>
                <a:latin typeface="Arial" panose="020B0604020202020204" pitchFamily="34" charset="0"/>
              </a:rPr>
              <a:t>Ti</a:t>
            </a:r>
            <a:r>
              <a:rPr lang="en-US" sz="2800" b="1" dirty="0">
                <a:effectLst/>
                <a:latin typeface="Arial" panose="020B0604020202020204" pitchFamily="34" charset="0"/>
              </a:rPr>
              <a:t> plasmid has been engineered to enhance its usefulness for plant transformation. </a:t>
            </a:r>
          </a:p>
          <a:p>
            <a:pPr>
              <a:lnSpc>
                <a:spcPts val="3280"/>
              </a:lnSpc>
              <a:spcAft>
                <a:spcPts val="1200"/>
              </a:spcAft>
            </a:pPr>
            <a:r>
              <a:rPr lang="en-US" sz="2400" dirty="0">
                <a:effectLst/>
                <a:latin typeface="Arial" panose="020B0604020202020204" pitchFamily="34" charset="0"/>
              </a:rPr>
              <a:t>Genes responsible for altered plant hormone production (oncogenes) and other genes (opine synthesis) unnecessary for DNA transfer can be eliminated so that no tumor formed. </a:t>
            </a:r>
          </a:p>
          <a:p>
            <a:pPr>
              <a:lnSpc>
                <a:spcPts val="3280"/>
              </a:lnSpc>
              <a:spcAft>
                <a:spcPts val="1200"/>
              </a:spcAft>
            </a:pPr>
            <a:r>
              <a:rPr lang="en-US" sz="2400" dirty="0">
                <a:effectLst/>
                <a:latin typeface="Arial" panose="020B0604020202020204" pitchFamily="34" charset="0"/>
              </a:rPr>
              <a:t>A binary T-DNA plasmid vector can be constructed. It contains the left and right T-DNA borders and </a:t>
            </a:r>
            <a:r>
              <a:rPr lang="en-US" sz="2400" b="1" dirty="0">
                <a:effectLst/>
                <a:latin typeface="Arial" panose="020B0604020202020204" pitchFamily="34" charset="0"/>
              </a:rPr>
              <a:t>restriction endonuclease sites </a:t>
            </a:r>
            <a:r>
              <a:rPr lang="en-US" sz="2400" dirty="0">
                <a:effectLst/>
                <a:latin typeface="Arial" panose="020B0604020202020204" pitchFamily="34" charset="0"/>
              </a:rPr>
              <a:t>between the borders that allow foreign DNA to be cloned into the T-DNA region. </a:t>
            </a:r>
          </a:p>
          <a:p>
            <a:pPr>
              <a:lnSpc>
                <a:spcPts val="3280"/>
              </a:lnSpc>
              <a:spcAft>
                <a:spcPts val="1200"/>
              </a:spcAft>
            </a:pPr>
            <a:r>
              <a:rPr lang="en-US" sz="2400" dirty="0">
                <a:effectLst/>
                <a:latin typeface="Arial" panose="020B0604020202020204" pitchFamily="34" charset="0"/>
              </a:rPr>
              <a:t>A </a:t>
            </a:r>
            <a:r>
              <a:rPr lang="en-US" sz="2400" b="1" dirty="0">
                <a:effectLst/>
                <a:latin typeface="Arial" panose="020B0604020202020204" pitchFamily="34" charset="0"/>
              </a:rPr>
              <a:t>plant selectable marker </a:t>
            </a:r>
            <a:r>
              <a:rPr lang="en-US" sz="2400" dirty="0">
                <a:effectLst/>
                <a:latin typeface="Arial" panose="020B0604020202020204" pitchFamily="34" charset="0"/>
              </a:rPr>
              <a:t>(often an antibiotic resistance gene or herbicide tolerance gene) is placed in the T-DNA. Right border goes into the plant cells first and selection of T-DNA molecules using a selectable marker next to right border leads to partial </a:t>
            </a:r>
            <a:r>
              <a:rPr lang="en-US" sz="2400" dirty="0" err="1">
                <a:effectLst/>
                <a:latin typeface="Arial" panose="020B0604020202020204" pitchFamily="34" charset="0"/>
              </a:rPr>
              <a:t>intergration</a:t>
            </a:r>
            <a:r>
              <a:rPr lang="en-US" sz="2400" dirty="0">
                <a:effectLst/>
                <a:latin typeface="Arial" panose="020B0604020202020204" pitchFamily="34" charset="0"/>
              </a:rPr>
              <a:t> of T-DNA molecules. </a:t>
            </a:r>
          </a:p>
          <a:p>
            <a:pPr>
              <a:lnSpc>
                <a:spcPts val="3280"/>
              </a:lnSpc>
              <a:spcAft>
                <a:spcPts val="1200"/>
              </a:spcAft>
            </a:pPr>
            <a:r>
              <a:rPr lang="en-US" sz="2400" dirty="0">
                <a:effectLst/>
                <a:latin typeface="Arial" panose="020B0604020202020204" pitchFamily="34" charset="0"/>
              </a:rPr>
              <a:t>Placing the selectable marker next to the left border one can improve the complete integration of T-DNA and expression of the transgenes (Bhattacharyya et al. 1994).</a:t>
            </a:r>
          </a:p>
        </p:txBody>
      </p:sp>
    </p:spTree>
    <p:extLst>
      <p:ext uri="{BB962C8B-B14F-4D97-AF65-F5344CB8AC3E}">
        <p14:creationId xmlns:p14="http://schemas.microsoft.com/office/powerpoint/2010/main" val="1120940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2C6A4A-49D8-D042-83D2-5877BE3DC608}"/>
              </a:ext>
            </a:extLst>
          </p:cNvPr>
          <p:cNvSpPr/>
          <p:nvPr/>
        </p:nvSpPr>
        <p:spPr>
          <a:xfrm>
            <a:off x="466982" y="2490075"/>
            <a:ext cx="11032292" cy="658835"/>
          </a:xfrm>
          <a:prstGeom prst="rect">
            <a:avLst/>
          </a:prstGeom>
        </p:spPr>
        <p:txBody>
          <a:bodyPr wrap="square">
            <a:spAutoFit/>
          </a:bodyPr>
          <a:lstStyle/>
          <a:p>
            <a:pPr algn="ctr">
              <a:lnSpc>
                <a:spcPct val="150000"/>
              </a:lnSpc>
            </a:pPr>
            <a:r>
              <a:rPr lang="en-US" sz="2800" b="1" dirty="0">
                <a:latin typeface="Arial" panose="020B0604020202020204" pitchFamily="34" charset="0"/>
                <a:ea typeface="Calibri" panose="020F0502020204030204" pitchFamily="34" charset="0"/>
                <a:cs typeface="Arial" panose="020B0604020202020204" pitchFamily="34" charset="0"/>
              </a:rPr>
              <a:t>Recombinant DNA </a:t>
            </a:r>
            <a:r>
              <a:rPr lang="en-US" sz="2800" b="1" dirty="0">
                <a:latin typeface="Arial" panose="020B0604020202020204" pitchFamily="34" charset="0"/>
                <a:cs typeface="Arial" panose="020B0604020202020204" pitchFamily="34" charset="0"/>
              </a:rPr>
              <a:t>Technology, Cloning Vectors and Libraries</a:t>
            </a:r>
            <a:endParaRPr lang="en-US" sz="2800" b="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402212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36475D-38EB-5B4A-8D46-C13BA5744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50" y="1601581"/>
            <a:ext cx="11341100" cy="4635500"/>
          </a:xfrm>
          <a:prstGeom prst="rect">
            <a:avLst/>
          </a:prstGeom>
          <a:ln>
            <a:solidFill>
              <a:srgbClr val="0070C0"/>
            </a:solidFill>
          </a:ln>
        </p:spPr>
      </p:pic>
      <p:sp>
        <p:nvSpPr>
          <p:cNvPr id="3" name="Rectangle 2">
            <a:extLst>
              <a:ext uri="{FF2B5EF4-FFF2-40B4-BE49-F238E27FC236}">
                <a16:creationId xmlns:a16="http://schemas.microsoft.com/office/drawing/2014/main" id="{F9BC5706-7DE6-844E-BDD4-B089DFB28ADE}"/>
              </a:ext>
            </a:extLst>
          </p:cNvPr>
          <p:cNvSpPr/>
          <p:nvPr/>
        </p:nvSpPr>
        <p:spPr>
          <a:xfrm>
            <a:off x="425450" y="187920"/>
            <a:ext cx="11341100" cy="954107"/>
          </a:xfrm>
          <a:prstGeom prst="rect">
            <a:avLst/>
          </a:prstGeom>
        </p:spPr>
        <p:txBody>
          <a:bodyPr wrap="square">
            <a:spAutoFit/>
          </a:bodyPr>
          <a:lstStyle/>
          <a:p>
            <a:pPr algn="ctr"/>
            <a:r>
              <a:rPr lang="en-US" sz="2800" dirty="0">
                <a:effectLst/>
                <a:latin typeface="Arial" panose="020B0604020202020204" pitchFamily="34" charset="0"/>
                <a:cs typeface="Arial" panose="020B0604020202020204" pitchFamily="34" charset="0"/>
              </a:rPr>
              <a:t>Reduced variation in transgene expression from a binary vector with selectable markers at the right and left T-DNA borders</a:t>
            </a:r>
          </a:p>
        </p:txBody>
      </p:sp>
      <p:sp>
        <p:nvSpPr>
          <p:cNvPr id="4" name="TextBox 3">
            <a:extLst>
              <a:ext uri="{FF2B5EF4-FFF2-40B4-BE49-F238E27FC236}">
                <a16:creationId xmlns:a16="http://schemas.microsoft.com/office/drawing/2014/main" id="{4FD73E88-633D-A44A-961C-D3DA31D168D5}"/>
              </a:ext>
            </a:extLst>
          </p:cNvPr>
          <p:cNvSpPr txBox="1"/>
          <p:nvPr/>
        </p:nvSpPr>
        <p:spPr>
          <a:xfrm>
            <a:off x="8534400" y="6417733"/>
            <a:ext cx="3232150" cy="369332"/>
          </a:xfrm>
          <a:prstGeom prst="rect">
            <a:avLst/>
          </a:prstGeom>
          <a:noFill/>
        </p:spPr>
        <p:txBody>
          <a:bodyPr wrap="square" rtlCol="0">
            <a:spAutoFit/>
          </a:bodyPr>
          <a:lstStyle/>
          <a:p>
            <a:pPr algn="r"/>
            <a:r>
              <a:rPr lang="en-US" dirty="0"/>
              <a:t>Bhattacharyya et al. 1994</a:t>
            </a:r>
          </a:p>
        </p:txBody>
      </p:sp>
    </p:spTree>
    <p:extLst>
      <p:ext uri="{BB962C8B-B14F-4D97-AF65-F5344CB8AC3E}">
        <p14:creationId xmlns:p14="http://schemas.microsoft.com/office/powerpoint/2010/main" val="27102095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261A96-5FD6-1547-805C-9CCA16CA3729}"/>
              </a:ext>
            </a:extLst>
          </p:cNvPr>
          <p:cNvPicPr>
            <a:picLocks noChangeAspect="1"/>
          </p:cNvPicPr>
          <p:nvPr/>
        </p:nvPicPr>
        <p:blipFill>
          <a:blip r:embed="rId2">
            <a:extLst>
              <a:ext uri="{BEBA8EAE-BF5A-486C-A8C5-ECC9F3942E4B}">
                <a14:imgProps xmlns:a14="http://schemas.microsoft.com/office/drawing/2010/main">
                  <a14:imgLayer>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227344" y="714270"/>
            <a:ext cx="3324923" cy="5737329"/>
          </a:xfrm>
          <a:prstGeom prst="rect">
            <a:avLst/>
          </a:prstGeom>
          <a:ln>
            <a:solidFill>
              <a:schemeClr val="accent1"/>
            </a:solidFill>
          </a:ln>
        </p:spPr>
      </p:pic>
      <p:sp>
        <p:nvSpPr>
          <p:cNvPr id="4" name="TextBox 3">
            <a:extLst>
              <a:ext uri="{FF2B5EF4-FFF2-40B4-BE49-F238E27FC236}">
                <a16:creationId xmlns:a16="http://schemas.microsoft.com/office/drawing/2014/main" id="{1CB5E7FA-C8B3-3A48-9F07-DDB14D8641D7}"/>
              </a:ext>
            </a:extLst>
          </p:cNvPr>
          <p:cNvSpPr txBox="1"/>
          <p:nvPr/>
        </p:nvSpPr>
        <p:spPr>
          <a:xfrm>
            <a:off x="0" y="135467"/>
            <a:ext cx="121920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Dual selection reduced the number of transformants with no GUS expression.</a:t>
            </a:r>
          </a:p>
        </p:txBody>
      </p:sp>
      <p:sp>
        <p:nvSpPr>
          <p:cNvPr id="5" name="TextBox 4">
            <a:extLst>
              <a:ext uri="{FF2B5EF4-FFF2-40B4-BE49-F238E27FC236}">
                <a16:creationId xmlns:a16="http://schemas.microsoft.com/office/drawing/2014/main" id="{AA6E15CD-7AA1-204D-81FF-3B29E019D3F5}"/>
              </a:ext>
            </a:extLst>
          </p:cNvPr>
          <p:cNvSpPr txBox="1"/>
          <p:nvPr/>
        </p:nvSpPr>
        <p:spPr>
          <a:xfrm>
            <a:off x="7772401" y="1083733"/>
            <a:ext cx="2590800"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Kanamycin</a:t>
            </a:r>
          </a:p>
        </p:txBody>
      </p:sp>
      <p:sp>
        <p:nvSpPr>
          <p:cNvPr id="6" name="TextBox 5">
            <a:extLst>
              <a:ext uri="{FF2B5EF4-FFF2-40B4-BE49-F238E27FC236}">
                <a16:creationId xmlns:a16="http://schemas.microsoft.com/office/drawing/2014/main" id="{771F8AC0-FAEF-CE4A-83A9-A769E4F7EEFC}"/>
              </a:ext>
            </a:extLst>
          </p:cNvPr>
          <p:cNvSpPr txBox="1"/>
          <p:nvPr/>
        </p:nvSpPr>
        <p:spPr>
          <a:xfrm>
            <a:off x="7772401" y="2421467"/>
            <a:ext cx="2590800"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Kanamycin</a:t>
            </a:r>
          </a:p>
        </p:txBody>
      </p:sp>
      <p:sp>
        <p:nvSpPr>
          <p:cNvPr id="7" name="TextBox 6">
            <a:extLst>
              <a:ext uri="{FF2B5EF4-FFF2-40B4-BE49-F238E27FC236}">
                <a16:creationId xmlns:a16="http://schemas.microsoft.com/office/drawing/2014/main" id="{A521E6FA-2392-C84D-A1EB-B2AE7A07B6F3}"/>
              </a:ext>
            </a:extLst>
          </p:cNvPr>
          <p:cNvSpPr txBox="1"/>
          <p:nvPr/>
        </p:nvSpPr>
        <p:spPr>
          <a:xfrm>
            <a:off x="7772401" y="3759201"/>
            <a:ext cx="2590800"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Hygromycin</a:t>
            </a:r>
          </a:p>
        </p:txBody>
      </p:sp>
      <p:sp>
        <p:nvSpPr>
          <p:cNvPr id="8" name="TextBox 7">
            <a:extLst>
              <a:ext uri="{FF2B5EF4-FFF2-40B4-BE49-F238E27FC236}">
                <a16:creationId xmlns:a16="http://schemas.microsoft.com/office/drawing/2014/main" id="{1D45AF2F-43C6-C248-818B-693CC11F79D3}"/>
              </a:ext>
            </a:extLst>
          </p:cNvPr>
          <p:cNvSpPr txBox="1"/>
          <p:nvPr/>
        </p:nvSpPr>
        <p:spPr>
          <a:xfrm>
            <a:off x="7772401" y="5232401"/>
            <a:ext cx="3539066"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Kanamycin and Hygromycin</a:t>
            </a:r>
          </a:p>
        </p:txBody>
      </p:sp>
      <p:sp>
        <p:nvSpPr>
          <p:cNvPr id="9" name="TextBox 8">
            <a:extLst>
              <a:ext uri="{FF2B5EF4-FFF2-40B4-BE49-F238E27FC236}">
                <a16:creationId xmlns:a16="http://schemas.microsoft.com/office/drawing/2014/main" id="{6A499459-B6FC-9A40-9AD1-59E88A88F59F}"/>
              </a:ext>
            </a:extLst>
          </p:cNvPr>
          <p:cNvSpPr txBox="1"/>
          <p:nvPr/>
        </p:nvSpPr>
        <p:spPr>
          <a:xfrm>
            <a:off x="8534400" y="6400800"/>
            <a:ext cx="3232150" cy="369332"/>
          </a:xfrm>
          <a:prstGeom prst="rect">
            <a:avLst/>
          </a:prstGeom>
          <a:noFill/>
        </p:spPr>
        <p:txBody>
          <a:bodyPr wrap="square" rtlCol="0">
            <a:spAutoFit/>
          </a:bodyPr>
          <a:lstStyle/>
          <a:p>
            <a:pPr algn="r"/>
            <a:r>
              <a:rPr lang="en-US" dirty="0"/>
              <a:t>Bhattacharyya et al. 1994</a:t>
            </a:r>
          </a:p>
        </p:txBody>
      </p:sp>
    </p:spTree>
    <p:extLst>
      <p:ext uri="{BB962C8B-B14F-4D97-AF65-F5344CB8AC3E}">
        <p14:creationId xmlns:p14="http://schemas.microsoft.com/office/powerpoint/2010/main" val="42729493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7A29B-9297-F346-94F5-E37C5AE2D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76" y="1065668"/>
            <a:ext cx="10684411" cy="5596059"/>
          </a:xfrm>
          <a:prstGeom prst="rect">
            <a:avLst/>
          </a:prstGeom>
        </p:spPr>
      </p:pic>
      <p:sp>
        <p:nvSpPr>
          <p:cNvPr id="3" name="Rectangle 2">
            <a:extLst>
              <a:ext uri="{FF2B5EF4-FFF2-40B4-BE49-F238E27FC236}">
                <a16:creationId xmlns:a16="http://schemas.microsoft.com/office/drawing/2014/main" id="{2DB38A59-5842-BD4A-A94A-ED2A42DF0528}"/>
              </a:ext>
            </a:extLst>
          </p:cNvPr>
          <p:cNvSpPr/>
          <p:nvPr/>
        </p:nvSpPr>
        <p:spPr>
          <a:xfrm>
            <a:off x="166254" y="111888"/>
            <a:ext cx="11863449" cy="584775"/>
          </a:xfrm>
          <a:prstGeom prst="rect">
            <a:avLst/>
          </a:prstGeom>
        </p:spPr>
        <p:txBody>
          <a:bodyPr wrap="square">
            <a:spAutoFit/>
          </a:bodyPr>
          <a:lstStyle/>
          <a:p>
            <a:pPr algn="ctr"/>
            <a:r>
              <a:rPr lang="en-US" sz="3200" b="1" dirty="0">
                <a:effectLst/>
                <a:latin typeface="Arial" panose="020B0604020202020204" pitchFamily="34" charset="0"/>
              </a:rPr>
              <a:t>Biolistic PDS-1000/He System from Bio-Rad </a:t>
            </a:r>
          </a:p>
        </p:txBody>
      </p:sp>
    </p:spTree>
    <p:extLst>
      <p:ext uri="{BB962C8B-B14F-4D97-AF65-F5344CB8AC3E}">
        <p14:creationId xmlns:p14="http://schemas.microsoft.com/office/powerpoint/2010/main" val="6813759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7B27BE-FCCE-AB45-AD4F-7DBB08BC6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8806" y="1375952"/>
            <a:ext cx="7665848" cy="5044128"/>
          </a:xfrm>
          <a:prstGeom prst="rect">
            <a:avLst/>
          </a:prstGeom>
          <a:ln w="12700">
            <a:solidFill>
              <a:srgbClr val="0070C0"/>
            </a:solidFill>
          </a:ln>
        </p:spPr>
      </p:pic>
      <p:sp>
        <p:nvSpPr>
          <p:cNvPr id="3" name="Rectangle 2">
            <a:extLst>
              <a:ext uri="{FF2B5EF4-FFF2-40B4-BE49-F238E27FC236}">
                <a16:creationId xmlns:a16="http://schemas.microsoft.com/office/drawing/2014/main" id="{62FB44B8-9CDE-1C4A-962E-FE304D384090}"/>
              </a:ext>
            </a:extLst>
          </p:cNvPr>
          <p:cNvSpPr/>
          <p:nvPr/>
        </p:nvSpPr>
        <p:spPr>
          <a:xfrm>
            <a:off x="415637" y="471137"/>
            <a:ext cx="11412186" cy="584775"/>
          </a:xfrm>
          <a:prstGeom prst="rect">
            <a:avLst/>
          </a:prstGeom>
        </p:spPr>
        <p:txBody>
          <a:bodyPr wrap="square">
            <a:spAutoFit/>
          </a:bodyPr>
          <a:lstStyle/>
          <a:p>
            <a:pPr algn="ctr"/>
            <a:r>
              <a:rPr lang="en-US" sz="3200" b="1" dirty="0">
                <a:effectLst/>
                <a:latin typeface="Arial" panose="020B0604020202020204" pitchFamily="34" charset="0"/>
              </a:rPr>
              <a:t>The biolistic transformation process.</a:t>
            </a:r>
          </a:p>
        </p:txBody>
      </p:sp>
    </p:spTree>
    <p:extLst>
      <p:ext uri="{BB962C8B-B14F-4D97-AF65-F5344CB8AC3E}">
        <p14:creationId xmlns:p14="http://schemas.microsoft.com/office/powerpoint/2010/main" val="34186679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504121-6238-174A-BC24-9DB2220D785F}"/>
              </a:ext>
            </a:extLst>
          </p:cNvPr>
          <p:cNvPicPr>
            <a:picLocks noChangeAspect="1"/>
          </p:cNvPicPr>
          <p:nvPr/>
        </p:nvPicPr>
        <p:blipFill>
          <a:blip r:embed="rId3"/>
          <a:stretch>
            <a:fillRect/>
          </a:stretch>
        </p:blipFill>
        <p:spPr>
          <a:xfrm>
            <a:off x="16147453" y="-530942"/>
            <a:ext cx="3014870" cy="6858000"/>
          </a:xfrm>
          <a:prstGeom prst="rect">
            <a:avLst/>
          </a:prstGeom>
        </p:spPr>
      </p:pic>
      <p:sp>
        <p:nvSpPr>
          <p:cNvPr id="3" name="Rectangle 2">
            <a:extLst>
              <a:ext uri="{FF2B5EF4-FFF2-40B4-BE49-F238E27FC236}">
                <a16:creationId xmlns:a16="http://schemas.microsoft.com/office/drawing/2014/main" id="{EA89776A-1345-EF4F-B744-CC2E09C93668}"/>
              </a:ext>
            </a:extLst>
          </p:cNvPr>
          <p:cNvSpPr/>
          <p:nvPr/>
        </p:nvSpPr>
        <p:spPr>
          <a:xfrm>
            <a:off x="6096000" y="-1826539"/>
            <a:ext cx="6096000" cy="646331"/>
          </a:xfrm>
          <a:prstGeom prst="rect">
            <a:avLst/>
          </a:prstGeom>
        </p:spPr>
        <p:txBody>
          <a:bodyPr>
            <a:spAutoFit/>
          </a:bodyPr>
          <a:lstStyle/>
          <a:p>
            <a:r>
              <a:rPr lang="en-US" dirty="0">
                <a:effectLst/>
                <a:latin typeface="Arial" panose="020B0604020202020204" pitchFamily="34" charset="0"/>
              </a:rPr>
              <a:t>Fig. 11.6 Transformation and regeneration of leaf disks by </a:t>
            </a:r>
            <a:r>
              <a:rPr lang="en-US" i="1" dirty="0">
                <a:effectLst/>
                <a:latin typeface="Arial" panose="020B0604020202020204" pitchFamily="34" charset="0"/>
              </a:rPr>
              <a:t>Agrobacterium</a:t>
            </a:r>
            <a:r>
              <a:rPr lang="en-US" dirty="0">
                <a:effectLst/>
                <a:latin typeface="Arial" panose="020B0604020202020204" pitchFamily="34" charset="0"/>
              </a:rPr>
              <a:t>.</a:t>
            </a:r>
          </a:p>
        </p:txBody>
      </p:sp>
      <p:pic>
        <p:nvPicPr>
          <p:cNvPr id="4" name="Picture 3">
            <a:extLst>
              <a:ext uri="{FF2B5EF4-FFF2-40B4-BE49-F238E27FC236}">
                <a16:creationId xmlns:a16="http://schemas.microsoft.com/office/drawing/2014/main" id="{A47E8DC4-0ADC-6140-8ACB-F62C2A28FC3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49087" y="0"/>
            <a:ext cx="5602784" cy="6858000"/>
          </a:xfrm>
          <a:prstGeom prst="rect">
            <a:avLst/>
          </a:prstGeom>
        </p:spPr>
      </p:pic>
      <p:pic>
        <p:nvPicPr>
          <p:cNvPr id="6" name="Picture 5">
            <a:extLst>
              <a:ext uri="{FF2B5EF4-FFF2-40B4-BE49-F238E27FC236}">
                <a16:creationId xmlns:a16="http://schemas.microsoft.com/office/drawing/2014/main" id="{36895C47-774F-7940-98B5-AAF9DD8A0FA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589216" y="345493"/>
            <a:ext cx="5602784" cy="6417736"/>
          </a:xfrm>
          <a:prstGeom prst="rect">
            <a:avLst/>
          </a:prstGeom>
        </p:spPr>
      </p:pic>
      <p:cxnSp>
        <p:nvCxnSpPr>
          <p:cNvPr id="13" name="Elbow Connector 12">
            <a:extLst>
              <a:ext uri="{FF2B5EF4-FFF2-40B4-BE49-F238E27FC236}">
                <a16:creationId xmlns:a16="http://schemas.microsoft.com/office/drawing/2014/main" id="{B4BDDF13-EF55-174A-BA6A-67BE775A73C9}"/>
              </a:ext>
            </a:extLst>
          </p:cNvPr>
          <p:cNvCxnSpPr/>
          <p:nvPr/>
        </p:nvCxnSpPr>
        <p:spPr>
          <a:xfrm rot="16200000" flipH="1">
            <a:off x="10972800" y="2566219"/>
            <a:ext cx="7108723" cy="1976284"/>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752CBB38-F139-CE41-96AA-5DD8B73DFD5F}"/>
              </a:ext>
            </a:extLst>
          </p:cNvPr>
          <p:cNvCxnSpPr/>
          <p:nvPr/>
        </p:nvCxnSpPr>
        <p:spPr>
          <a:xfrm rot="5400000">
            <a:off x="12398798" y="364114"/>
            <a:ext cx="1445342" cy="717115"/>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3A12459-4D69-2745-8294-AF1FED4D24D0}"/>
              </a:ext>
            </a:extLst>
          </p:cNvPr>
          <p:cNvCxnSpPr/>
          <p:nvPr/>
        </p:nvCxnSpPr>
        <p:spPr>
          <a:xfrm>
            <a:off x="4025735" y="6327058"/>
            <a:ext cx="21850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0707872-0BC7-3045-9826-C7224FB7F947}"/>
              </a:ext>
            </a:extLst>
          </p:cNvPr>
          <p:cNvCxnSpPr/>
          <p:nvPr/>
        </p:nvCxnSpPr>
        <p:spPr>
          <a:xfrm>
            <a:off x="6210795" y="593766"/>
            <a:ext cx="220881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3D547D6-F827-ED46-97ED-9DD307CCAC1B}"/>
              </a:ext>
            </a:extLst>
          </p:cNvPr>
          <p:cNvCxnSpPr/>
          <p:nvPr/>
        </p:nvCxnSpPr>
        <p:spPr>
          <a:xfrm>
            <a:off x="6210795" y="593766"/>
            <a:ext cx="0" cy="57332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257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C75564-5FBA-B94D-989A-F35C1EDB6AD6}"/>
              </a:ext>
            </a:extLst>
          </p:cNvPr>
          <p:cNvSpPr/>
          <p:nvPr/>
        </p:nvSpPr>
        <p:spPr>
          <a:xfrm>
            <a:off x="119270" y="607604"/>
            <a:ext cx="11860695" cy="646331"/>
          </a:xfrm>
          <a:prstGeom prst="rect">
            <a:avLst/>
          </a:prstGeom>
        </p:spPr>
        <p:txBody>
          <a:bodyPr wrap="square">
            <a:spAutoFit/>
          </a:bodyPr>
          <a:lstStyle/>
          <a:p>
            <a:pPr algn="ctr">
              <a:spcAft>
                <a:spcPts val="1200"/>
              </a:spcAft>
            </a:pPr>
            <a:r>
              <a:rPr lang="en-US" sz="3600" b="1" dirty="0">
                <a:latin typeface="Arial" panose="020B0604020202020204" pitchFamily="34" charset="0"/>
                <a:ea typeface="Calibri" panose="020F0502020204030204" pitchFamily="34" charset="0"/>
                <a:cs typeface="Arial" panose="020B0604020202020204" pitchFamily="34" charset="0"/>
              </a:rPr>
              <a:t>Lecture 4: Transgenic Technology</a:t>
            </a:r>
          </a:p>
        </p:txBody>
      </p:sp>
      <p:sp>
        <p:nvSpPr>
          <p:cNvPr id="4" name="Rectangle 3">
            <a:extLst>
              <a:ext uri="{FF2B5EF4-FFF2-40B4-BE49-F238E27FC236}">
                <a16:creationId xmlns:a16="http://schemas.microsoft.com/office/drawing/2014/main" id="{80F78115-3B49-D142-B9A3-754BAFADA9D8}"/>
              </a:ext>
            </a:extLst>
          </p:cNvPr>
          <p:cNvSpPr/>
          <p:nvPr/>
        </p:nvSpPr>
        <p:spPr>
          <a:xfrm>
            <a:off x="3160995" y="1186277"/>
            <a:ext cx="5339923"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4 to 6 PM of February 10, 2020</a:t>
            </a:r>
            <a:endParaRPr lang="en-US" sz="2800" dirty="0"/>
          </a:p>
        </p:txBody>
      </p:sp>
      <p:sp>
        <p:nvSpPr>
          <p:cNvPr id="5" name="TextBox 4">
            <a:extLst>
              <a:ext uri="{FF2B5EF4-FFF2-40B4-BE49-F238E27FC236}">
                <a16:creationId xmlns:a16="http://schemas.microsoft.com/office/drawing/2014/main" id="{3C49B4B1-BBF3-934A-A89F-45EF325CCA9D}"/>
              </a:ext>
            </a:extLst>
          </p:cNvPr>
          <p:cNvSpPr txBox="1"/>
          <p:nvPr/>
        </p:nvSpPr>
        <p:spPr>
          <a:xfrm>
            <a:off x="848139" y="2638690"/>
            <a:ext cx="11343861" cy="2862322"/>
          </a:xfrm>
          <a:prstGeom prst="rect">
            <a:avLst/>
          </a:prstGeom>
          <a:noFill/>
        </p:spPr>
        <p:txBody>
          <a:bodyPr wrap="square" rtlCol="0">
            <a:spAutoFit/>
          </a:bodyPr>
          <a:lstStyle/>
          <a:p>
            <a:pPr marL="457200" indent="-457200">
              <a:spcBef>
                <a:spcPts val="600"/>
              </a:spcBef>
              <a:spcAft>
                <a:spcPts val="600"/>
              </a:spcAft>
              <a:buFont typeface="Wingdings" pitchFamily="2" charset="2"/>
              <a:buChar char="v"/>
            </a:pPr>
            <a:r>
              <a:rPr lang="en-US" sz="2800" dirty="0">
                <a:latin typeface="Arial" panose="020B0604020202020204" pitchFamily="34" charset="0"/>
                <a:ea typeface="Calibri" panose="020F0502020204030204" pitchFamily="34" charset="0"/>
                <a:cs typeface="Arial" panose="020B0604020202020204" pitchFamily="34" charset="0"/>
              </a:rPr>
              <a:t>Recombinant DNA </a:t>
            </a:r>
            <a:r>
              <a:rPr lang="en-US" sz="2800" dirty="0">
                <a:latin typeface="Arial" panose="020B0604020202020204" pitchFamily="34" charset="0"/>
                <a:cs typeface="Arial" panose="020B0604020202020204" pitchFamily="34" charset="0"/>
              </a:rPr>
              <a:t>Technology, Cloning Vectors and Libraries</a:t>
            </a:r>
            <a:endParaRPr lang="en-US" sz="2800" dirty="0">
              <a:latin typeface="Arial" panose="020B0604020202020204" pitchFamily="34" charset="0"/>
              <a:ea typeface="Calibri" panose="020F0502020204030204" pitchFamily="34" charset="0"/>
              <a:cs typeface="Arial" panose="020B0604020202020204" pitchFamily="34" charset="0"/>
            </a:endParaRP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Gene Cloning </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Methods of Transformation</a:t>
            </a:r>
          </a:p>
          <a:p>
            <a:pPr marL="457200" indent="-457200">
              <a:spcBef>
                <a:spcPts val="600"/>
              </a:spcBef>
              <a:spcAft>
                <a:spcPts val="600"/>
              </a:spcAft>
              <a:buFont typeface="Wingdings" pitchFamily="2" charset="2"/>
              <a:buChar char="v"/>
            </a:pPr>
            <a:r>
              <a:rPr lang="en-US" sz="2800" dirty="0">
                <a:solidFill>
                  <a:srgbClr val="FF0000"/>
                </a:solidFill>
                <a:latin typeface="Arial" panose="020B0604020202020204" pitchFamily="34" charset="0"/>
                <a:cs typeface="Arial" panose="020B0604020202020204" pitchFamily="34" charset="0"/>
              </a:rPr>
              <a:t>Analyses of Transgenic Plants</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Why Transgenics?</a:t>
            </a:r>
          </a:p>
        </p:txBody>
      </p:sp>
    </p:spTree>
    <p:extLst>
      <p:ext uri="{BB962C8B-B14F-4D97-AF65-F5344CB8AC3E}">
        <p14:creationId xmlns:p14="http://schemas.microsoft.com/office/powerpoint/2010/main" val="4277555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395180-EBE3-1341-B359-341191A4E34A}"/>
              </a:ext>
            </a:extLst>
          </p:cNvPr>
          <p:cNvSpPr/>
          <p:nvPr/>
        </p:nvSpPr>
        <p:spPr>
          <a:xfrm>
            <a:off x="3038787" y="2695694"/>
            <a:ext cx="6102761" cy="584775"/>
          </a:xfrm>
          <a:prstGeom prst="rect">
            <a:avLst/>
          </a:prstGeom>
        </p:spPr>
        <p:txBody>
          <a:bodyPr wrap="none">
            <a:spAutoFit/>
          </a:bodyPr>
          <a:lstStyle/>
          <a:p>
            <a:pPr>
              <a:spcBef>
                <a:spcPts val="600"/>
              </a:spcBef>
              <a:spcAft>
                <a:spcPts val="600"/>
              </a:spcAft>
            </a:pPr>
            <a:r>
              <a:rPr lang="en-US" sz="3200" b="1" dirty="0">
                <a:latin typeface="Arial" panose="020B0604020202020204" pitchFamily="34" charset="0"/>
                <a:cs typeface="Arial" panose="020B0604020202020204" pitchFamily="34" charset="0"/>
              </a:rPr>
              <a:t>Analyses of Transgenic Plants</a:t>
            </a:r>
          </a:p>
        </p:txBody>
      </p:sp>
    </p:spTree>
    <p:extLst>
      <p:ext uri="{BB962C8B-B14F-4D97-AF65-F5344CB8AC3E}">
        <p14:creationId xmlns:p14="http://schemas.microsoft.com/office/powerpoint/2010/main" val="13455928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221C52-B8FF-344C-9E0E-B9DF3C2D80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296" y="2579093"/>
            <a:ext cx="6935824" cy="2923717"/>
          </a:xfrm>
          <a:prstGeom prst="rect">
            <a:avLst/>
          </a:prstGeom>
        </p:spPr>
      </p:pic>
      <p:pic>
        <p:nvPicPr>
          <p:cNvPr id="3" name="Picture 2">
            <a:extLst>
              <a:ext uri="{FF2B5EF4-FFF2-40B4-BE49-F238E27FC236}">
                <a16:creationId xmlns:a16="http://schemas.microsoft.com/office/drawing/2014/main" id="{2230B7A6-9489-4D45-A50F-1ABE384B98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3702" y="2579093"/>
            <a:ext cx="4205204" cy="2711320"/>
          </a:xfrm>
          <a:prstGeom prst="rect">
            <a:avLst/>
          </a:prstGeom>
        </p:spPr>
      </p:pic>
      <p:sp>
        <p:nvSpPr>
          <p:cNvPr id="4" name="TextBox 3">
            <a:extLst>
              <a:ext uri="{FF2B5EF4-FFF2-40B4-BE49-F238E27FC236}">
                <a16:creationId xmlns:a16="http://schemas.microsoft.com/office/drawing/2014/main" id="{85DDBACA-AF4F-E945-A278-6D755856AB96}"/>
              </a:ext>
            </a:extLst>
          </p:cNvPr>
          <p:cNvSpPr txBox="1"/>
          <p:nvPr/>
        </p:nvSpPr>
        <p:spPr>
          <a:xfrm>
            <a:off x="9561353" y="6290545"/>
            <a:ext cx="2792627" cy="369332"/>
          </a:xfrm>
          <a:prstGeom prst="rect">
            <a:avLst/>
          </a:prstGeom>
          <a:noFill/>
        </p:spPr>
        <p:txBody>
          <a:bodyPr wrap="square" rtlCol="0">
            <a:spAutoFit/>
          </a:bodyPr>
          <a:lstStyle/>
          <a:p>
            <a:r>
              <a:rPr lang="en-US" dirty="0"/>
              <a:t>Gao et al. (2005)</a:t>
            </a:r>
          </a:p>
        </p:txBody>
      </p:sp>
      <p:sp>
        <p:nvSpPr>
          <p:cNvPr id="5" name="TextBox 4">
            <a:extLst>
              <a:ext uri="{FF2B5EF4-FFF2-40B4-BE49-F238E27FC236}">
                <a16:creationId xmlns:a16="http://schemas.microsoft.com/office/drawing/2014/main" id="{CB90602E-0586-E64A-99D1-8D8582184755}"/>
              </a:ext>
            </a:extLst>
          </p:cNvPr>
          <p:cNvSpPr txBox="1"/>
          <p:nvPr/>
        </p:nvSpPr>
        <p:spPr>
          <a:xfrm>
            <a:off x="120296" y="899160"/>
            <a:ext cx="11843104" cy="492443"/>
          </a:xfrm>
          <a:prstGeom prst="rect">
            <a:avLst/>
          </a:prstGeom>
          <a:noFill/>
        </p:spPr>
        <p:txBody>
          <a:bodyPr wrap="square" rtlCol="0">
            <a:spAutoFit/>
          </a:bodyPr>
          <a:lstStyle/>
          <a:p>
            <a:pPr algn="ctr"/>
            <a:r>
              <a:rPr lang="en-US" sz="2600" b="1" dirty="0">
                <a:latin typeface="Arial" panose="020B0604020202020204" pitchFamily="34" charset="0"/>
                <a:cs typeface="Arial" panose="020B0604020202020204" pitchFamily="34" charset="0"/>
              </a:rPr>
              <a:t>Analyses of transgenic soybean lines transformed with the Rps1-k gene</a:t>
            </a:r>
          </a:p>
        </p:txBody>
      </p:sp>
    </p:spTree>
    <p:extLst>
      <p:ext uri="{BB962C8B-B14F-4D97-AF65-F5344CB8AC3E}">
        <p14:creationId xmlns:p14="http://schemas.microsoft.com/office/powerpoint/2010/main" val="22952001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D93818-A003-B241-9126-B0EA9DB4A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4262" y="1426875"/>
            <a:ext cx="7376796" cy="5000795"/>
          </a:xfrm>
          <a:prstGeom prst="rect">
            <a:avLst/>
          </a:prstGeom>
          <a:ln>
            <a:solidFill>
              <a:schemeClr val="accent1"/>
            </a:solidFill>
          </a:ln>
        </p:spPr>
      </p:pic>
      <p:sp>
        <p:nvSpPr>
          <p:cNvPr id="3" name="TextBox 2">
            <a:extLst>
              <a:ext uri="{FF2B5EF4-FFF2-40B4-BE49-F238E27FC236}">
                <a16:creationId xmlns:a16="http://schemas.microsoft.com/office/drawing/2014/main" id="{A553EF63-7F81-AB4A-8846-8F3ED42B2627}"/>
              </a:ext>
            </a:extLst>
          </p:cNvPr>
          <p:cNvSpPr txBox="1"/>
          <p:nvPr/>
        </p:nvSpPr>
        <p:spPr>
          <a:xfrm>
            <a:off x="9083040" y="6488668"/>
            <a:ext cx="3261360" cy="369332"/>
          </a:xfrm>
          <a:prstGeom prst="rect">
            <a:avLst/>
          </a:prstGeom>
          <a:noFill/>
        </p:spPr>
        <p:txBody>
          <a:bodyPr wrap="square" rtlCol="0">
            <a:spAutoFit/>
          </a:bodyPr>
          <a:lstStyle/>
          <a:p>
            <a:r>
              <a:rPr lang="en-US" dirty="0" err="1"/>
              <a:t>Ngaki</a:t>
            </a:r>
            <a:r>
              <a:rPr lang="en-US" dirty="0"/>
              <a:t> et al. 2020; under review</a:t>
            </a:r>
          </a:p>
        </p:txBody>
      </p:sp>
      <p:sp>
        <p:nvSpPr>
          <p:cNvPr id="4" name="TextBox 3">
            <a:extLst>
              <a:ext uri="{FF2B5EF4-FFF2-40B4-BE49-F238E27FC236}">
                <a16:creationId xmlns:a16="http://schemas.microsoft.com/office/drawing/2014/main" id="{B3C2A7D9-BA5F-7040-B426-E2EC93336746}"/>
              </a:ext>
            </a:extLst>
          </p:cNvPr>
          <p:cNvSpPr txBox="1"/>
          <p:nvPr/>
        </p:nvSpPr>
        <p:spPr>
          <a:xfrm>
            <a:off x="0" y="226546"/>
            <a:ext cx="12085320" cy="1200329"/>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Analyses of transgenic soybean lines with the overexpressed </a:t>
            </a:r>
            <a:r>
              <a:rPr lang="en-US" sz="3600" b="1" i="1" dirty="0">
                <a:latin typeface="Arial" panose="020B0604020202020204" pitchFamily="34" charset="0"/>
                <a:cs typeface="Arial" panose="020B0604020202020204" pitchFamily="34" charset="0"/>
              </a:rPr>
              <a:t>GmDS1</a:t>
            </a:r>
            <a:r>
              <a:rPr lang="en-US" sz="3600" b="1" dirty="0">
                <a:latin typeface="Arial" panose="020B0604020202020204" pitchFamily="34" charset="0"/>
                <a:cs typeface="Arial" panose="020B0604020202020204" pitchFamily="34" charset="0"/>
              </a:rPr>
              <a:t> gene.</a:t>
            </a:r>
          </a:p>
        </p:txBody>
      </p:sp>
    </p:spTree>
    <p:extLst>
      <p:ext uri="{BB962C8B-B14F-4D97-AF65-F5344CB8AC3E}">
        <p14:creationId xmlns:p14="http://schemas.microsoft.com/office/powerpoint/2010/main" val="26281599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C75564-5FBA-B94D-989A-F35C1EDB6AD6}"/>
              </a:ext>
            </a:extLst>
          </p:cNvPr>
          <p:cNvSpPr/>
          <p:nvPr/>
        </p:nvSpPr>
        <p:spPr>
          <a:xfrm>
            <a:off x="119270" y="607604"/>
            <a:ext cx="11860695" cy="646331"/>
          </a:xfrm>
          <a:prstGeom prst="rect">
            <a:avLst/>
          </a:prstGeom>
        </p:spPr>
        <p:txBody>
          <a:bodyPr wrap="square">
            <a:spAutoFit/>
          </a:bodyPr>
          <a:lstStyle/>
          <a:p>
            <a:pPr algn="ctr">
              <a:spcAft>
                <a:spcPts val="1200"/>
              </a:spcAft>
            </a:pPr>
            <a:r>
              <a:rPr lang="en-US" sz="3600" b="1" dirty="0">
                <a:latin typeface="Arial" panose="020B0604020202020204" pitchFamily="34" charset="0"/>
                <a:ea typeface="Calibri" panose="020F0502020204030204" pitchFamily="34" charset="0"/>
                <a:cs typeface="Arial" panose="020B0604020202020204" pitchFamily="34" charset="0"/>
              </a:rPr>
              <a:t>Lecture 4: Transgenic Technology</a:t>
            </a:r>
          </a:p>
        </p:txBody>
      </p:sp>
      <p:sp>
        <p:nvSpPr>
          <p:cNvPr id="4" name="Rectangle 3">
            <a:extLst>
              <a:ext uri="{FF2B5EF4-FFF2-40B4-BE49-F238E27FC236}">
                <a16:creationId xmlns:a16="http://schemas.microsoft.com/office/drawing/2014/main" id="{80F78115-3B49-D142-B9A3-754BAFADA9D8}"/>
              </a:ext>
            </a:extLst>
          </p:cNvPr>
          <p:cNvSpPr/>
          <p:nvPr/>
        </p:nvSpPr>
        <p:spPr>
          <a:xfrm>
            <a:off x="3160995" y="1186277"/>
            <a:ext cx="5339923"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4 to 6 PM of February 10, 2020</a:t>
            </a:r>
            <a:endParaRPr lang="en-US" sz="2800" dirty="0"/>
          </a:p>
        </p:txBody>
      </p:sp>
      <p:sp>
        <p:nvSpPr>
          <p:cNvPr id="5" name="TextBox 4">
            <a:extLst>
              <a:ext uri="{FF2B5EF4-FFF2-40B4-BE49-F238E27FC236}">
                <a16:creationId xmlns:a16="http://schemas.microsoft.com/office/drawing/2014/main" id="{3C49B4B1-BBF3-934A-A89F-45EF325CCA9D}"/>
              </a:ext>
            </a:extLst>
          </p:cNvPr>
          <p:cNvSpPr txBox="1"/>
          <p:nvPr/>
        </p:nvSpPr>
        <p:spPr>
          <a:xfrm>
            <a:off x="848139" y="2638690"/>
            <a:ext cx="11343861" cy="2862322"/>
          </a:xfrm>
          <a:prstGeom prst="rect">
            <a:avLst/>
          </a:prstGeom>
          <a:noFill/>
        </p:spPr>
        <p:txBody>
          <a:bodyPr wrap="square" rtlCol="0">
            <a:spAutoFit/>
          </a:bodyPr>
          <a:lstStyle/>
          <a:p>
            <a:pPr marL="457200" indent="-457200">
              <a:spcBef>
                <a:spcPts val="600"/>
              </a:spcBef>
              <a:spcAft>
                <a:spcPts val="600"/>
              </a:spcAft>
              <a:buFont typeface="Wingdings" pitchFamily="2" charset="2"/>
              <a:buChar char="v"/>
            </a:pPr>
            <a:r>
              <a:rPr lang="en-US" sz="2800" dirty="0">
                <a:latin typeface="Arial" panose="020B0604020202020204" pitchFamily="34" charset="0"/>
                <a:ea typeface="Calibri" panose="020F0502020204030204" pitchFamily="34" charset="0"/>
                <a:cs typeface="Arial" panose="020B0604020202020204" pitchFamily="34" charset="0"/>
              </a:rPr>
              <a:t>Recombinant DNA </a:t>
            </a:r>
            <a:r>
              <a:rPr lang="en-US" sz="2800" dirty="0">
                <a:latin typeface="Arial" panose="020B0604020202020204" pitchFamily="34" charset="0"/>
                <a:cs typeface="Arial" panose="020B0604020202020204" pitchFamily="34" charset="0"/>
              </a:rPr>
              <a:t>Technology, Cloning Vectors and Libraries</a:t>
            </a:r>
            <a:endParaRPr lang="en-US" sz="2800" dirty="0">
              <a:latin typeface="Arial" panose="020B0604020202020204" pitchFamily="34" charset="0"/>
              <a:ea typeface="Calibri" panose="020F0502020204030204" pitchFamily="34" charset="0"/>
              <a:cs typeface="Arial" panose="020B0604020202020204" pitchFamily="34" charset="0"/>
            </a:endParaRP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Gene Cloning </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Methods of Transformation</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Analyses of Transgenic Plants</a:t>
            </a:r>
          </a:p>
          <a:p>
            <a:pPr marL="457200" indent="-457200">
              <a:spcBef>
                <a:spcPts val="600"/>
              </a:spcBef>
              <a:spcAft>
                <a:spcPts val="600"/>
              </a:spcAft>
              <a:buFont typeface="Wingdings" pitchFamily="2" charset="2"/>
              <a:buChar char="v"/>
            </a:pPr>
            <a:r>
              <a:rPr lang="en-US" sz="2800" dirty="0">
                <a:solidFill>
                  <a:srgbClr val="FF0000"/>
                </a:solidFill>
                <a:latin typeface="Arial" panose="020B0604020202020204" pitchFamily="34" charset="0"/>
                <a:cs typeface="Arial" panose="020B0604020202020204" pitchFamily="34" charset="0"/>
              </a:rPr>
              <a:t>Why Transgenics?</a:t>
            </a:r>
          </a:p>
        </p:txBody>
      </p:sp>
    </p:spTree>
    <p:extLst>
      <p:ext uri="{BB962C8B-B14F-4D97-AF65-F5344CB8AC3E}">
        <p14:creationId xmlns:p14="http://schemas.microsoft.com/office/powerpoint/2010/main" val="2737719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0BE1D1-B20E-0C47-93A0-CBF766C7CF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918" y="1252030"/>
            <a:ext cx="4762769" cy="5353706"/>
          </a:xfrm>
          <a:prstGeom prst="rect">
            <a:avLst/>
          </a:prstGeom>
        </p:spPr>
      </p:pic>
      <p:sp>
        <p:nvSpPr>
          <p:cNvPr id="3" name="TextBox 2">
            <a:extLst>
              <a:ext uri="{FF2B5EF4-FFF2-40B4-BE49-F238E27FC236}">
                <a16:creationId xmlns:a16="http://schemas.microsoft.com/office/drawing/2014/main" id="{F7ECDD48-C858-DA44-B42C-48C0ADCB78A5}"/>
              </a:ext>
            </a:extLst>
          </p:cNvPr>
          <p:cNvSpPr txBox="1"/>
          <p:nvPr/>
        </p:nvSpPr>
        <p:spPr>
          <a:xfrm>
            <a:off x="0" y="174812"/>
            <a:ext cx="12192000" cy="1077218"/>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Plasmid (circular) and Lambda (linear) vectors for cloning DNA fragments. </a:t>
            </a:r>
          </a:p>
        </p:txBody>
      </p:sp>
      <p:sp>
        <p:nvSpPr>
          <p:cNvPr id="4" name="TextBox 3">
            <a:extLst>
              <a:ext uri="{FF2B5EF4-FFF2-40B4-BE49-F238E27FC236}">
                <a16:creationId xmlns:a16="http://schemas.microsoft.com/office/drawing/2014/main" id="{CA3529D6-D55A-F547-A623-1694172EC0D0}"/>
              </a:ext>
            </a:extLst>
          </p:cNvPr>
          <p:cNvSpPr txBox="1"/>
          <p:nvPr/>
        </p:nvSpPr>
        <p:spPr>
          <a:xfrm>
            <a:off x="7183240" y="1626334"/>
            <a:ext cx="5955819"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Cut &amp; Paste</a:t>
            </a:r>
          </a:p>
        </p:txBody>
      </p:sp>
      <p:sp>
        <p:nvSpPr>
          <p:cNvPr id="5" name="TextBox 4">
            <a:extLst>
              <a:ext uri="{FF2B5EF4-FFF2-40B4-BE49-F238E27FC236}">
                <a16:creationId xmlns:a16="http://schemas.microsoft.com/office/drawing/2014/main" id="{D84D272E-7C0E-184C-A317-2BF663AFA0AC}"/>
              </a:ext>
            </a:extLst>
          </p:cNvPr>
          <p:cNvSpPr txBox="1"/>
          <p:nvPr/>
        </p:nvSpPr>
        <p:spPr>
          <a:xfrm>
            <a:off x="4910687" y="2400181"/>
            <a:ext cx="7043748" cy="3724096"/>
          </a:xfrm>
          <a:prstGeom prst="rect">
            <a:avLst/>
          </a:prstGeom>
          <a:noFill/>
        </p:spPr>
        <p:txBody>
          <a:bodyPr wrap="square" rtlCol="0">
            <a:spAutoFit/>
          </a:bodyPr>
          <a:lstStyle/>
          <a:p>
            <a:pPr marL="342900" indent="-342900">
              <a:spcBef>
                <a:spcPts val="1200"/>
              </a:spcBef>
              <a:buFont typeface="Wingdings" pitchFamily="2" charset="2"/>
              <a:buChar char="v"/>
            </a:pPr>
            <a:r>
              <a:rPr lang="en-US" sz="2400" dirty="0">
                <a:latin typeface="Arial" panose="020B0604020202020204" pitchFamily="34" charset="0"/>
                <a:cs typeface="Arial" panose="020B0604020202020204" pitchFamily="34" charset="0"/>
              </a:rPr>
              <a:t>Cut with restriction endonucleases: say </a:t>
            </a:r>
            <a:r>
              <a:rPr lang="en-US" sz="2400" dirty="0" err="1">
                <a:latin typeface="Arial" panose="020B0604020202020204" pitchFamily="34" charset="0"/>
                <a:cs typeface="Arial" panose="020B0604020202020204" pitchFamily="34" charset="0"/>
              </a:rPr>
              <a:t>E</a:t>
            </a:r>
            <a:r>
              <a:rPr lang="en-US" sz="2400" i="1" dirty="0" err="1">
                <a:latin typeface="Arial" panose="020B0604020202020204" pitchFamily="34" charset="0"/>
                <a:cs typeface="Arial" panose="020B0604020202020204" pitchFamily="34" charset="0"/>
              </a:rPr>
              <a:t>coR</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which cuts the GAATTC palindromic site.</a:t>
            </a:r>
          </a:p>
          <a:p>
            <a:pPr marL="342900" indent="-342900">
              <a:spcBef>
                <a:spcPts val="1200"/>
              </a:spcBef>
              <a:buFont typeface="Wingdings" pitchFamily="2" charset="2"/>
              <a:buChar char="v"/>
            </a:pPr>
            <a:r>
              <a:rPr lang="en-US" sz="2400" dirty="0">
                <a:latin typeface="Arial" panose="020B0604020202020204" pitchFamily="34" charset="0"/>
                <a:cs typeface="Arial" panose="020B0604020202020204" pitchFamily="34" charset="0"/>
              </a:rPr>
              <a:t>Same enzyme can be used to digest both the vector or DNA molecules so that DNA fragments will be compatible with the cut site released in the vector.</a:t>
            </a:r>
          </a:p>
          <a:p>
            <a:pPr marL="342900" indent="-342900">
              <a:spcBef>
                <a:spcPts val="1200"/>
              </a:spcBef>
              <a:buFont typeface="Wingdings" pitchFamily="2" charset="2"/>
              <a:buChar char="v"/>
            </a:pPr>
            <a:r>
              <a:rPr lang="en-US" sz="2400" dirty="0">
                <a:latin typeface="Arial" panose="020B0604020202020204" pitchFamily="34" charset="0"/>
                <a:cs typeface="Arial" panose="020B0604020202020204" pitchFamily="34" charset="0"/>
              </a:rPr>
              <a:t>Then ligate the molecules with T4 DNA ligase to paste the DNA fragments with the vector before transforming </a:t>
            </a:r>
            <a:r>
              <a:rPr lang="en-US" sz="2400" i="1" dirty="0">
                <a:latin typeface="Arial" panose="020B0604020202020204" pitchFamily="34" charset="0"/>
                <a:cs typeface="Arial" panose="020B0604020202020204" pitchFamily="34" charset="0"/>
              </a:rPr>
              <a:t>E. coli.</a:t>
            </a:r>
          </a:p>
        </p:txBody>
      </p:sp>
    </p:spTree>
    <p:extLst>
      <p:ext uri="{BB962C8B-B14F-4D97-AF65-F5344CB8AC3E}">
        <p14:creationId xmlns:p14="http://schemas.microsoft.com/office/powerpoint/2010/main" val="15172717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CBF899-B3AA-7F47-A045-F31580B307E0}"/>
              </a:ext>
            </a:extLst>
          </p:cNvPr>
          <p:cNvSpPr/>
          <p:nvPr/>
        </p:nvSpPr>
        <p:spPr>
          <a:xfrm>
            <a:off x="3522133" y="2685534"/>
            <a:ext cx="5598991" cy="707886"/>
          </a:xfrm>
          <a:prstGeom prst="rect">
            <a:avLst/>
          </a:prstGeom>
        </p:spPr>
        <p:txBody>
          <a:bodyPr wrap="square">
            <a:spAutoFit/>
          </a:bodyPr>
          <a:lstStyle/>
          <a:p>
            <a:pPr algn="ctr">
              <a:spcBef>
                <a:spcPts val="600"/>
              </a:spcBef>
              <a:spcAft>
                <a:spcPts val="600"/>
              </a:spcAft>
            </a:pPr>
            <a:r>
              <a:rPr lang="en-US" sz="4000" b="1" dirty="0">
                <a:latin typeface="Arial" panose="020B0604020202020204" pitchFamily="34" charset="0"/>
                <a:cs typeface="Arial" panose="020B0604020202020204" pitchFamily="34" charset="0"/>
              </a:rPr>
              <a:t>Why Transgenics?</a:t>
            </a:r>
          </a:p>
        </p:txBody>
      </p:sp>
    </p:spTree>
    <p:extLst>
      <p:ext uri="{BB962C8B-B14F-4D97-AF65-F5344CB8AC3E}">
        <p14:creationId xmlns:p14="http://schemas.microsoft.com/office/powerpoint/2010/main" val="31877543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A594C0-6D29-8949-805F-8D85A2D80D96}"/>
              </a:ext>
            </a:extLst>
          </p:cNvPr>
          <p:cNvSpPr/>
          <p:nvPr/>
        </p:nvSpPr>
        <p:spPr>
          <a:xfrm>
            <a:off x="4556167" y="6488668"/>
            <a:ext cx="9147958" cy="369332"/>
          </a:xfrm>
          <a:prstGeom prst="rect">
            <a:avLst/>
          </a:prstGeom>
        </p:spPr>
        <p:txBody>
          <a:bodyPr wrap="square">
            <a:spAutoFit/>
          </a:bodyPr>
          <a:lstStyle/>
          <a:p>
            <a:r>
              <a:rPr lang="en-US" dirty="0"/>
              <a:t>Newell, C.A. </a:t>
            </a:r>
            <a:r>
              <a:rPr lang="en-US" dirty="0" err="1"/>
              <a:t>Mol</a:t>
            </a:r>
            <a:r>
              <a:rPr lang="en-US" dirty="0"/>
              <a:t> </a:t>
            </a:r>
            <a:r>
              <a:rPr lang="en-US" dirty="0" err="1"/>
              <a:t>Biotechnol</a:t>
            </a:r>
            <a:r>
              <a:rPr lang="en-US" dirty="0"/>
              <a:t> (2000) 16: 53. https://</a:t>
            </a:r>
            <a:r>
              <a:rPr lang="en-US" dirty="0" err="1"/>
              <a:t>doi.org</a:t>
            </a:r>
            <a:r>
              <a:rPr lang="en-US" dirty="0"/>
              <a:t>/10.1385/MB:16:1:53</a:t>
            </a:r>
          </a:p>
        </p:txBody>
      </p:sp>
      <p:pic>
        <p:nvPicPr>
          <p:cNvPr id="4" name="Picture 3">
            <a:extLst>
              <a:ext uri="{FF2B5EF4-FFF2-40B4-BE49-F238E27FC236}">
                <a16:creationId xmlns:a16="http://schemas.microsoft.com/office/drawing/2014/main" id="{2DE6B875-5B76-4345-BFAD-BAD2909A7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075" y="597997"/>
            <a:ext cx="10769600" cy="5702300"/>
          </a:xfrm>
          <a:prstGeom prst="rect">
            <a:avLst/>
          </a:prstGeom>
        </p:spPr>
      </p:pic>
    </p:spTree>
    <p:extLst>
      <p:ext uri="{BB962C8B-B14F-4D97-AF65-F5344CB8AC3E}">
        <p14:creationId xmlns:p14="http://schemas.microsoft.com/office/powerpoint/2010/main" val="4122720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D84CAB-0FE2-914D-B3B8-02092667AA0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p:blipFill>
        <p:spPr>
          <a:xfrm>
            <a:off x="2992572" y="1911496"/>
            <a:ext cx="6288017" cy="3423842"/>
          </a:xfrm>
          <a:prstGeom prst="rect">
            <a:avLst/>
          </a:prstGeom>
          <a:ln w="9525">
            <a:solidFill>
              <a:schemeClr val="accent1"/>
            </a:solidFill>
          </a:ln>
        </p:spPr>
      </p:pic>
      <p:sp>
        <p:nvSpPr>
          <p:cNvPr id="3" name="TextBox 2">
            <a:extLst>
              <a:ext uri="{FF2B5EF4-FFF2-40B4-BE49-F238E27FC236}">
                <a16:creationId xmlns:a16="http://schemas.microsoft.com/office/drawing/2014/main" id="{B11928F4-E179-2245-B340-8F2F37A61332}"/>
              </a:ext>
            </a:extLst>
          </p:cNvPr>
          <p:cNvSpPr txBox="1"/>
          <p:nvPr/>
        </p:nvSpPr>
        <p:spPr>
          <a:xfrm>
            <a:off x="275427" y="458051"/>
            <a:ext cx="11722308"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Cut &amp; Paste: Cohesive-end ligation</a:t>
            </a:r>
          </a:p>
        </p:txBody>
      </p:sp>
    </p:spTree>
    <p:extLst>
      <p:ext uri="{BB962C8B-B14F-4D97-AF65-F5344CB8AC3E}">
        <p14:creationId xmlns:p14="http://schemas.microsoft.com/office/powerpoint/2010/main" val="3358137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8BACEF-88D9-1144-BFA1-59CC268DBBCF}"/>
              </a:ext>
            </a:extLst>
          </p:cNvPr>
          <p:cNvSpPr/>
          <p:nvPr/>
        </p:nvSpPr>
        <p:spPr>
          <a:xfrm>
            <a:off x="212035" y="117693"/>
            <a:ext cx="11635410" cy="6647974"/>
          </a:xfrm>
          <a:prstGeom prst="rect">
            <a:avLst/>
          </a:prstGeom>
        </p:spPr>
        <p:txBody>
          <a:bodyPr wrap="square">
            <a:spAutoFit/>
          </a:bodyPr>
          <a:lstStyle/>
          <a:p>
            <a:pPr>
              <a:spcAft>
                <a:spcPts val="1200"/>
              </a:spcAft>
            </a:pPr>
            <a:r>
              <a:rPr lang="en-US" sz="2200" b="1" dirty="0">
                <a:latin typeface="Arial" panose="020B0604020202020204" pitchFamily="34" charset="0"/>
              </a:rPr>
              <a:t>Ligase Enzyme and Gene Cloning </a:t>
            </a:r>
            <a:endParaRPr lang="en-US" sz="2200" dirty="0">
              <a:latin typeface="Arial" panose="020B0604020202020204" pitchFamily="34" charset="0"/>
            </a:endParaRPr>
          </a:p>
          <a:p>
            <a:pPr marL="342900" indent="-342900">
              <a:spcAft>
                <a:spcPts val="1200"/>
              </a:spcAft>
              <a:buFont typeface="Wingdings" pitchFamily="2" charset="2"/>
              <a:buChar char="v"/>
            </a:pPr>
            <a:r>
              <a:rPr lang="en-US" sz="2200" dirty="0">
                <a:latin typeface="Arial" panose="020B0604020202020204" pitchFamily="34" charset="0"/>
              </a:rPr>
              <a:t>Cutting and joining of vector and DNA fragments of different origin results in recombinant DNA (rDNA) molecules. Recall that restriction endonucleases are used to cut DNA. To join DNA molecules together, an enzyme called DNA ligase is used. The enzyme DNA ligase is used to seal together restriction fragments by forming new phosphodiester bonds. The ligated vector and DNA fragment can now be transformed into a host cell for replication and expression. </a:t>
            </a:r>
          </a:p>
          <a:p>
            <a:pPr marL="342900" indent="-342900">
              <a:spcAft>
                <a:spcPts val="1200"/>
              </a:spcAft>
              <a:buFont typeface="Wingdings" pitchFamily="2" charset="2"/>
              <a:buChar char="v"/>
            </a:pPr>
            <a:r>
              <a:rPr lang="en-US" sz="2200" dirty="0">
                <a:latin typeface="Arial" panose="020B0604020202020204" pitchFamily="34" charset="0"/>
              </a:rPr>
              <a:t>Transformation of </a:t>
            </a:r>
            <a:r>
              <a:rPr lang="en-US" sz="2200" i="1" dirty="0">
                <a:latin typeface="Arial" panose="020B0604020202020204" pitchFamily="34" charset="0"/>
              </a:rPr>
              <a:t>E. coli </a:t>
            </a:r>
            <a:r>
              <a:rPr lang="en-US" sz="2200" dirty="0">
                <a:latin typeface="Arial" panose="020B0604020202020204" pitchFamily="34" charset="0"/>
              </a:rPr>
              <a:t>takes several steps. First, a gene of interest is inserted into a plasmid that contains a selectable marker usually encoding for resistance to an antibiotic. Second, the plasmid construct containing the gene of interest is transformed into bacterial cells by briefly exposing the mixture of ligated plasmid-DNA fragment (rDNA molecule) and bacterial cells to cold (0</a:t>
            </a:r>
            <a:r>
              <a:rPr lang="en-US" sz="2200" baseline="30000" dirty="0">
                <a:latin typeface="Arial" panose="020B0604020202020204" pitchFamily="34" charset="0"/>
              </a:rPr>
              <a:t>o</a:t>
            </a:r>
            <a:r>
              <a:rPr lang="en-US" sz="2200" dirty="0">
                <a:latin typeface="Arial" panose="020B0604020202020204" pitchFamily="34" charset="0"/>
              </a:rPr>
              <a:t>C) and heat (37-42</a:t>
            </a:r>
            <a:r>
              <a:rPr lang="en-US" sz="2200" baseline="30000" dirty="0">
                <a:latin typeface="Arial" panose="020B0604020202020204" pitchFamily="34" charset="0"/>
              </a:rPr>
              <a:t>o</a:t>
            </a:r>
            <a:r>
              <a:rPr lang="en-US" sz="2200" dirty="0">
                <a:latin typeface="Arial" panose="020B0604020202020204" pitchFamily="34" charset="0"/>
              </a:rPr>
              <a:t>C). The next step is to grow the transformed cells on selection media containing an antibiotic. Only the cells that have been transformed with the plasmid containing the gene of interest and the marker for resistance to the antibiotic will survive. </a:t>
            </a:r>
          </a:p>
          <a:p>
            <a:pPr marL="342900" indent="-342900">
              <a:spcAft>
                <a:spcPts val="1200"/>
              </a:spcAft>
              <a:buFont typeface="Wingdings" pitchFamily="2" charset="2"/>
              <a:buChar char="v"/>
            </a:pPr>
            <a:r>
              <a:rPr lang="en-US" sz="2200" dirty="0">
                <a:latin typeface="Arial" panose="020B0604020202020204" pitchFamily="34" charset="0"/>
              </a:rPr>
              <a:t>In addition to using an antibiotic, plasmid vector systems that contain the </a:t>
            </a:r>
            <a:r>
              <a:rPr lang="en-US" sz="2200" i="1" dirty="0">
                <a:latin typeface="Arial" panose="020B0604020202020204" pitchFamily="34" charset="0"/>
              </a:rPr>
              <a:t>lacZ </a:t>
            </a:r>
            <a:r>
              <a:rPr lang="en-US" sz="2200" dirty="0">
                <a:latin typeface="Arial" panose="020B0604020202020204" pitchFamily="34" charset="0"/>
              </a:rPr>
              <a:t>gene encoding </a:t>
            </a:r>
            <a:r>
              <a:rPr lang="el-GR" sz="2200" dirty="0">
                <a:latin typeface="Arial" panose="020B0604020202020204" pitchFamily="34" charset="0"/>
              </a:rPr>
              <a:t>β-</a:t>
            </a:r>
            <a:r>
              <a:rPr lang="en-US" sz="2200" dirty="0">
                <a:latin typeface="Arial" panose="020B0604020202020204" pitchFamily="34" charset="0"/>
              </a:rPr>
              <a:t>galactosidase allow for easier selection of positive colonies that may harbor the rDNA molecule of interest.</a:t>
            </a:r>
            <a:endParaRPr lang="en-US" sz="2200" dirty="0"/>
          </a:p>
        </p:txBody>
      </p:sp>
    </p:spTree>
    <p:extLst>
      <p:ext uri="{BB962C8B-B14F-4D97-AF65-F5344CB8AC3E}">
        <p14:creationId xmlns:p14="http://schemas.microsoft.com/office/powerpoint/2010/main" val="3510256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28D3FC-2F1E-654D-9C8F-0C2DF0EBDB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5088" y="1913957"/>
            <a:ext cx="4841823" cy="4674221"/>
          </a:xfrm>
          <a:prstGeom prst="rect">
            <a:avLst/>
          </a:prstGeom>
        </p:spPr>
      </p:pic>
      <p:sp>
        <p:nvSpPr>
          <p:cNvPr id="3" name="TextBox 2">
            <a:extLst>
              <a:ext uri="{FF2B5EF4-FFF2-40B4-BE49-F238E27FC236}">
                <a16:creationId xmlns:a16="http://schemas.microsoft.com/office/drawing/2014/main" id="{70C6F127-D0A0-AA41-96FA-D874D620741F}"/>
              </a:ext>
            </a:extLst>
          </p:cNvPr>
          <p:cNvSpPr txBox="1"/>
          <p:nvPr/>
        </p:nvSpPr>
        <p:spPr>
          <a:xfrm>
            <a:off x="0" y="449706"/>
            <a:ext cx="12192000" cy="1077218"/>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White colonies most likely carry the insert because </a:t>
            </a:r>
            <a:r>
              <a:rPr lang="en-US" sz="3200" b="1" i="1" dirty="0">
                <a:latin typeface="Arial" panose="020B0604020202020204" pitchFamily="34" charset="0"/>
                <a:cs typeface="Arial" panose="020B0604020202020204" pitchFamily="34" charset="0"/>
              </a:rPr>
              <a:t>lacZ</a:t>
            </a:r>
            <a:r>
              <a:rPr lang="en-US" sz="3200" b="1" dirty="0">
                <a:latin typeface="Arial" panose="020B0604020202020204" pitchFamily="34" charset="0"/>
                <a:cs typeface="Arial" panose="020B0604020202020204" pitchFamily="34" charset="0"/>
              </a:rPr>
              <a:t> function is disrupted to produce blue color.</a:t>
            </a:r>
          </a:p>
        </p:txBody>
      </p:sp>
    </p:spTree>
    <p:extLst>
      <p:ext uri="{BB962C8B-B14F-4D97-AF65-F5344CB8AC3E}">
        <p14:creationId xmlns:p14="http://schemas.microsoft.com/office/powerpoint/2010/main" val="26477759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1971</TotalTime>
  <Words>2123</Words>
  <Application>Microsoft Office PowerPoint</Application>
  <PresentationFormat>Widescreen</PresentationFormat>
  <Paragraphs>231</Paragraphs>
  <Slides>61</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Colony PCR-MYB42g2-2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Bhattacharyya, Madan K [AGRON]</dc:creator>
  <cp:lastModifiedBy>DELL</cp:lastModifiedBy>
  <cp:revision>51</cp:revision>
  <dcterms:created xsi:type="dcterms:W3CDTF">2020-02-09T06:30:30Z</dcterms:created>
  <dcterms:modified xsi:type="dcterms:W3CDTF">2020-02-12T05:22:28Z</dcterms:modified>
</cp:coreProperties>
</file>