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88" r:id="rId2"/>
    <p:sldId id="389" r:id="rId3"/>
    <p:sldId id="390" r:id="rId4"/>
    <p:sldId id="391" r:id="rId5"/>
    <p:sldId id="392" r:id="rId6"/>
    <p:sldId id="393" r:id="rId7"/>
    <p:sldId id="381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C0"/>
    <a:srgbClr val="217CF0"/>
    <a:srgbClr val="1B2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/>
    <p:restoredTop sz="92922"/>
  </p:normalViewPr>
  <p:slideViewPr>
    <p:cSldViewPr snapToGrid="0" snapToObjects="1">
      <p:cViewPr varScale="1">
        <p:scale>
          <a:sx n="103" d="100"/>
          <a:sy n="103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837A-735B-A341-9194-9F69321C245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2E34-5E5E-9C43-B242-0540D5A4F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6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96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5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52E34-5E5E-9C43-B242-0540D5A4FB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8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4DC0877-E9BF-4245-9D1E-E70FD70EF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CFDE4A54-87C2-BE4E-ADC9-CC8D6D30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23FBE8C-A921-254C-A8E0-8329C44D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35CB-B1F4-8E49-BECC-F24B6CBF8A93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6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5EC0B8DE-74B7-4642-9BBF-B81008B19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436EE99-854B-4D4F-AA68-12E9A79B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CF48DBC-E848-654A-9240-DFAA003B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4275A-BE1B-BB48-80EF-F3AB38E2DB6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9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4F4F117-F87A-E548-9D79-E7D68C04D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F2DF-B7F8-7F49-88D5-C206E53DFF95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6322" name="Rectangle 7">
            <a:extLst>
              <a:ext uri="{FF2B5EF4-FFF2-40B4-BE49-F238E27FC236}">
                <a16:creationId xmlns:a16="http://schemas.microsoft.com/office/drawing/2014/main" id="{DE43D0E1-B3C0-9F48-94D4-A0A269C62E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1174C-2CD2-BE4F-B8EE-D3F5C84A0B3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3484973-11AC-2D40-8B33-3638C9F5F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0CBC11E-4A46-FB47-B158-96311142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B07EC21-78DA-AC41-937A-3DB6078A9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ADB6C-3095-284D-810D-3BBACDD4E17A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id="{2C766AA0-F127-D647-9603-9EF835EC0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DDF48D-92E1-5748-AC0C-FE9FB0E2FC35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AA501B0-115F-AC48-A267-499A5BFE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F6647E0-94B5-4942-85C3-2AA60FC9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9142-DD9B-8E49-B98C-F4F889186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23A74-D6B6-E645-9812-512E2C68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80D7-9DDF-374B-8070-E991DEB1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358A0-9D91-FA4E-9016-60893CE9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0A5D-287A-254E-875B-9ED3D56E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2117-1864-C740-A0E8-EC411BEA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D55DA-0586-A643-BE42-93239CCD2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1D07-4E42-E94D-9E74-025A5E0A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F4CE-276A-0A45-AC68-FE5F863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F763-A2FE-D942-8464-2D682FB4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2F7C5-7609-7241-843C-AF17B1608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12F80-BD09-344F-B995-646AC76D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25CF-D2EB-E542-98B1-28ED13A5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27F-9821-294D-8D40-F3532CFC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657F-C392-3B45-ACF1-1CA71966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3E6C-096A-3E48-9C26-5F699055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D19C-775F-E74F-BE1F-4958335E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45930-1A66-AB4C-8E77-39FE7B6B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C70A-9DE3-E44E-9E58-E9590416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5EE9-D5ED-FC49-98E9-4AA1EC0F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116F-0036-4548-B0DC-D6E6DF0C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66648-2E96-FB4A-8014-E7493189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C706C-64F6-CB42-B4FA-F1FB1F3E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24DA6-9378-064B-936D-0EBF973A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F5C8A-1571-5D44-BEB9-1D56F2BA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151-09AE-2549-9F1F-532A63A8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6B52-1345-364C-BD17-ABAFB9B0C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C3F8-AE4E-9E48-BF71-326E54CD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8FB77-8A1D-5A48-AAA0-BD73ED24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FE03-DE29-994F-98E0-BE07B9B5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69A6C-0953-9149-A057-7772E97C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578F-30E2-C74C-9B92-65321172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C26E2-CC55-EA44-97ED-E18982F3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0EDA5-77C7-4048-A40D-9FD0F9F9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B90A1-5DC4-4843-9C8A-C46B7D4B3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B1613-B8CE-5344-AA0F-5BFDA7BF1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AC760-7090-2146-BD41-53136136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94285-8609-A342-90B9-EA18411C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6FAB1-A123-8B40-98FD-8CAD07D7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0863-C522-274B-9580-EB2B55B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11A96-87A7-584C-A128-71D7A596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D710E-C6B7-0541-96E6-D4912F8C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FDF87-1469-5B4D-BF02-8D9D8630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63197-81DE-C348-A617-A9483EDB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F4FAA-DDA5-8242-97B3-DABCEBAC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07DF-A5B1-EC40-8426-1E2A772C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B8E2-A894-F346-858B-3AB73546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E33E-3BAC-714C-ACCC-C9AE239E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06E02-B1EC-7648-B9C9-093CE7A7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8D684-B74E-5343-A78A-D8E80FD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24BC4-4BD2-EE44-9BF5-683CB34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11AF8-0198-3C46-9E5E-C131E256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ADA5-F706-2247-958B-426CA544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C508F-69D7-1F4C-B302-6C7AC0286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C7EB-12A4-FC48-8591-CE510740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7BBF9-70AA-AF45-93EE-4B34D0D0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47B96-6124-3643-B27B-03FC74CE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44C7C-24E6-DC48-853A-819487A6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E05F2-5B25-D142-9EB4-6A237D75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81E6-A024-9C49-9804-B12EAF9DA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BC6B8-DB4E-FA40-8E6A-0391F796E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466-1C8F-A248-BDA4-234AF4F7B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6100-8CAA-9F4D-B114-1D1459AB9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D82B-D3B2-3148-8BCA-E484EF791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18BC-B152-0140-9F19-685EF7D6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B6285-CE6D-DF49-85C5-2ADEF274E92D}"/>
              </a:ext>
            </a:extLst>
          </p:cNvPr>
          <p:cNvSpPr/>
          <p:nvPr/>
        </p:nvSpPr>
        <p:spPr>
          <a:xfrm>
            <a:off x="480061" y="440859"/>
            <a:ext cx="1171193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time: 4 to 6 PM</a:t>
            </a:r>
          </a:p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1. Genetics (February 3)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2: Molecular Genetics (February 5)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3: Molecular Markers and Molecular Breeding (February 7)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4: Transgenic Technology (February 10)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5: Gene editing using CRISPR Cas Technology (February 12)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6: Recent Advances in Plant Breeding (February 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12A8-DAD7-0C41-9CC8-B48074A272A8}"/>
              </a:ext>
            </a:extLst>
          </p:cNvPr>
          <p:cNvSpPr txBox="1"/>
          <p:nvPr/>
        </p:nvSpPr>
        <p:spPr>
          <a:xfrm>
            <a:off x="5987982" y="4857452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Madan K. Bhattacharyya, Ph.D.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Professor, Iowa State University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Adjunct Prof., Assam Agricultural University</a:t>
            </a:r>
          </a:p>
          <a:p>
            <a:r>
              <a:rPr lang="en-US" sz="2800" b="1" dirty="0" err="1">
                <a:solidFill>
                  <a:srgbClr val="225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mbhattac@iastate.edu</a:t>
            </a:r>
            <a:endParaRPr lang="en-US" sz="2800" b="1" dirty="0">
              <a:solidFill>
                <a:srgbClr val="2256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8A970-5789-174D-82CD-FBBF411BA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164"/>
          <a:stretch/>
        </p:blipFill>
        <p:spPr>
          <a:xfrm>
            <a:off x="973369" y="1325880"/>
            <a:ext cx="10082352" cy="5419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B6581-FC9A-4F4E-973E-817F6F08C707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87599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190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Translation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3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83461-51A4-2A43-A5B4-E276E8EF3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913" y="1394570"/>
            <a:ext cx="8479263" cy="5099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7742C-1AA7-F441-9B89-EC3795C198D2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6147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BEDE9-9038-2946-A9EB-8DE82731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24" y="1328420"/>
            <a:ext cx="9120841" cy="5346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9A141-6CA1-2643-865D-AC26E60F5AB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237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5F320-BE1B-1D4D-AFC6-949EEBB75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92" y="1132048"/>
            <a:ext cx="8781506" cy="5439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446043-4BC4-9C4E-BCB8-1ADDF5439768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37086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1974E-C194-4D44-8522-A935DF15E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20" y="1379479"/>
            <a:ext cx="7885249" cy="51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A693C-A5CF-6746-A6C6-196F9F4167E4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485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43027-324F-AC44-B846-34C5A55EEBF2}"/>
              </a:ext>
            </a:extLst>
          </p:cNvPr>
          <p:cNvSpPr/>
          <p:nvPr/>
        </p:nvSpPr>
        <p:spPr>
          <a:xfrm>
            <a:off x="134912" y="2395578"/>
            <a:ext cx="12191999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Central Dogma in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4168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548FF-1D30-1F41-9183-D726A1D68CFD}"/>
              </a:ext>
            </a:extLst>
          </p:cNvPr>
          <p:cNvSpPr/>
          <p:nvPr/>
        </p:nvSpPr>
        <p:spPr>
          <a:xfrm>
            <a:off x="649573" y="1807643"/>
            <a:ext cx="5946100" cy="40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Francis Crick (1958, 1970)</a:t>
            </a:r>
          </a:p>
          <a:p>
            <a:pPr>
              <a:lnSpc>
                <a:spcPts val="386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central dogma of molecular biology deals with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detailed residue-by-residue transfer of sequential information. It states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information cannot be transferred from 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either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nucleic acid.”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8B83C-54E7-B649-8842-7477358E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32" y="1807643"/>
            <a:ext cx="4683765" cy="321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7D2F1B-6A2E-9A4C-B4FE-2C66DB2CB4F2}"/>
              </a:ext>
            </a:extLst>
          </p:cNvPr>
          <p:cNvSpPr/>
          <p:nvPr/>
        </p:nvSpPr>
        <p:spPr>
          <a:xfrm>
            <a:off x="8901527" y="6182048"/>
            <a:ext cx="2262158" cy="51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Francis Crick (1970)</a:t>
            </a:r>
          </a:p>
        </p:txBody>
      </p:sp>
    </p:spTree>
    <p:extLst>
      <p:ext uri="{BB962C8B-B14F-4D97-AF65-F5344CB8AC3E}">
        <p14:creationId xmlns:p14="http://schemas.microsoft.com/office/powerpoint/2010/main" val="55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63052-FB12-0D49-A31D-F94536F7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900" y="1395258"/>
            <a:ext cx="3732552" cy="5462742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8D212-F5AE-294F-BC75-65DBCDAD111F}"/>
              </a:ext>
            </a:extLst>
          </p:cNvPr>
          <p:cNvSpPr/>
          <p:nvPr/>
        </p:nvSpPr>
        <p:spPr>
          <a:xfrm>
            <a:off x="274818" y="284097"/>
            <a:ext cx="11642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32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dogma of molecular biology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 explanation of the flow of genetic information within a biological system.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821E8-B496-0D48-9EC8-6D8EEFE7C279}"/>
              </a:ext>
            </a:extLst>
          </p:cNvPr>
          <p:cNvSpPr txBox="1"/>
          <p:nvPr/>
        </p:nvSpPr>
        <p:spPr>
          <a:xfrm>
            <a:off x="274818" y="1852613"/>
            <a:ext cx="3337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Jim Watson (1965) in the first edition of The Molecular Biology of the Gene described this simple version.</a:t>
            </a:r>
          </a:p>
        </p:txBody>
      </p:sp>
    </p:spTree>
    <p:extLst>
      <p:ext uri="{BB962C8B-B14F-4D97-AF65-F5344CB8AC3E}">
        <p14:creationId xmlns:p14="http://schemas.microsoft.com/office/powerpoint/2010/main" val="15901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3105D-222B-1C43-AA1F-78D674FB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18" y="1717808"/>
            <a:ext cx="5746149" cy="5140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F252A-1DA1-984E-98C7-70DEF69AB2A3}"/>
              </a:ext>
            </a:extLst>
          </p:cNvPr>
          <p:cNvSpPr/>
          <p:nvPr/>
        </p:nvSpPr>
        <p:spPr>
          <a:xfrm>
            <a:off x="3549614" y="978825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 err="1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aau.ac.in</a:t>
            </a:r>
            <a:r>
              <a:rPr lang="en-US" sz="3200" dirty="0">
                <a:solidFill>
                  <a:srgbClr val="217C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/NAHEP/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AF9A-B229-F447-86C8-39D1B4BE75CA}"/>
              </a:ext>
            </a:extLst>
          </p:cNvPr>
          <p:cNvSpPr txBox="1"/>
          <p:nvPr/>
        </p:nvSpPr>
        <p:spPr>
          <a:xfrm>
            <a:off x="0" y="11673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Website for the presentations and papers </a:t>
            </a:r>
          </a:p>
        </p:txBody>
      </p:sp>
    </p:spTree>
    <p:extLst>
      <p:ext uri="{BB962C8B-B14F-4D97-AF65-F5344CB8AC3E}">
        <p14:creationId xmlns:p14="http://schemas.microsoft.com/office/powerpoint/2010/main" val="13193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75A11-2824-0C40-B0B3-11AACC3A3FCF}"/>
              </a:ext>
            </a:extLst>
          </p:cNvPr>
          <p:cNvSpPr/>
          <p:nvPr/>
        </p:nvSpPr>
        <p:spPr>
          <a:xfrm>
            <a:off x="571500" y="1244690"/>
            <a:ext cx="11840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first mention of gene was made 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Mendel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explained his results in terms of </a:t>
            </a:r>
            <a:r>
              <a:rPr lang="en-US" sz="32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discrete inherited units </a:t>
            </a:r>
            <a:r>
              <a:rPr lang="en-US" sz="3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(now known as genes) </a:t>
            </a:r>
            <a:r>
              <a:rPr lang="en-US" sz="32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give rise to observable physical characteristics.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  <a:tabLst>
                <a:tab pos="7827963" algn="l"/>
                <a:tab pos="9307513" algn="l"/>
                <a:tab pos="11299825" algn="l"/>
              </a:tabLst>
            </a:pP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1905, Johannsen introduced the term 'gene' and in 1908, 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Bateson</a:t>
            </a:r>
            <a:r>
              <a:rPr lang="en-US" sz="3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termed genetics.</a:t>
            </a:r>
            <a:endParaRPr lang="en-US" sz="3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you have learned that a gene, a DNA segment, contains information for a protein that mediates gene-function.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central dogma of molecular biology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"DNA makes RNA and RNA makes protein.”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E38A4-52A3-9548-8D05-16E9936AFEE8}"/>
              </a:ext>
            </a:extLst>
          </p:cNvPr>
          <p:cNvSpPr txBox="1"/>
          <p:nvPr/>
        </p:nvSpPr>
        <p:spPr>
          <a:xfrm>
            <a:off x="0" y="26473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a gene?</a:t>
            </a:r>
          </a:p>
        </p:txBody>
      </p:sp>
    </p:spTree>
    <p:extLst>
      <p:ext uri="{BB962C8B-B14F-4D97-AF65-F5344CB8AC3E}">
        <p14:creationId xmlns:p14="http://schemas.microsoft.com/office/powerpoint/2010/main" val="23685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86CFE-D27E-794C-A2A8-BA410AF2E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941" y="1334095"/>
            <a:ext cx="3138607" cy="459347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776D7F-B329-EB40-84BB-DA2E44053009}"/>
              </a:ext>
            </a:extLst>
          </p:cNvPr>
          <p:cNvSpPr/>
          <p:nvPr/>
        </p:nvSpPr>
        <p:spPr>
          <a:xfrm>
            <a:off x="149902" y="393355"/>
            <a:ext cx="1193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now know much more than 1950s or 1960s!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A4F15-FEB6-A248-B9BA-0F05E3B7ABB0}"/>
              </a:ext>
            </a:extLst>
          </p:cNvPr>
          <p:cNvSpPr/>
          <p:nvPr/>
        </p:nvSpPr>
        <p:spPr>
          <a:xfrm>
            <a:off x="0" y="5927574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Is the central dogma still relevant?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54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91281-FF2E-1E4B-8DB1-39C7E7BC6A95}"/>
              </a:ext>
            </a:extLst>
          </p:cNvPr>
          <p:cNvSpPr txBox="1"/>
          <p:nvPr/>
        </p:nvSpPr>
        <p:spPr>
          <a:xfrm>
            <a:off x="960134" y="240804"/>
            <a:ext cx="1100701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Not really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some of the exceptions are listed below: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Same gene may have splice variants with distinct regulatory functions; e.g. tobacco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gene encoding TMV resistance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Multiple subunits of an enzyme could be encoded by a number of genes.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t-RNA genes for t-RNAs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snRNA genes for snRNAs involved in splicing pre-mRNAs.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Ribosomal genes for rRNAs involved in protein synthesis.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Micro-RNAs with regulatory functions.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50734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</p:txBody>
      </p:sp>
    </p:spTree>
    <p:extLst>
      <p:ext uri="{BB962C8B-B14F-4D97-AF65-F5344CB8AC3E}">
        <p14:creationId xmlns:p14="http://schemas.microsoft.com/office/powerpoint/2010/main" val="383245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E867584-09B4-C14C-AA6A-F01D4EDB367D}"/>
              </a:ext>
            </a:extLst>
          </p:cNvPr>
          <p:cNvGrpSpPr/>
          <p:nvPr/>
        </p:nvGrpSpPr>
        <p:grpSpPr>
          <a:xfrm>
            <a:off x="0" y="1282700"/>
            <a:ext cx="12192000" cy="4863960"/>
            <a:chOff x="0" y="1282700"/>
            <a:chExt cx="12192000" cy="48639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8F46B8-B4E0-EB49-A512-FA98BDB6E678}"/>
                </a:ext>
              </a:extLst>
            </p:cNvPr>
            <p:cNvSpPr txBox="1"/>
            <p:nvPr/>
          </p:nvSpPr>
          <p:spPr>
            <a:xfrm>
              <a:off x="0" y="1282700"/>
              <a:ext cx="12192000" cy="486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Genes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mRNAs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Proteins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Metabolites</a:t>
              </a:r>
            </a:p>
            <a:p>
              <a:pPr algn="ctr">
                <a:lnSpc>
                  <a:spcPct val="20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Phenotypes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5C8C95A-E8FA-AE43-A105-895A2E9E106F}"/>
                </a:ext>
              </a:extLst>
            </p:cNvPr>
            <p:cNvCxnSpPr/>
            <p:nvPr/>
          </p:nvCxnSpPr>
          <p:spPr>
            <a:xfrm>
              <a:off x="6096000" y="21082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701A883-3A28-1A4A-8A83-FE561E1DD820}"/>
                </a:ext>
              </a:extLst>
            </p:cNvPr>
            <p:cNvCxnSpPr/>
            <p:nvPr/>
          </p:nvCxnSpPr>
          <p:spPr>
            <a:xfrm>
              <a:off x="6096000" y="50546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05FE76-2153-6B49-89BB-A34BDC11B1F6}"/>
                </a:ext>
              </a:extLst>
            </p:cNvPr>
            <p:cNvCxnSpPr/>
            <p:nvPr/>
          </p:nvCxnSpPr>
          <p:spPr>
            <a:xfrm>
              <a:off x="6096000" y="40767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348C12B-D698-294C-BB04-B6B671566BF9}"/>
                </a:ext>
              </a:extLst>
            </p:cNvPr>
            <p:cNvCxnSpPr/>
            <p:nvPr/>
          </p:nvCxnSpPr>
          <p:spPr>
            <a:xfrm>
              <a:off x="6096000" y="3086100"/>
              <a:ext cx="0" cy="419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D4E904-0D6E-634E-AD07-CA13509FA46D}"/>
              </a:ext>
            </a:extLst>
          </p:cNvPr>
          <p:cNvSpPr txBox="1"/>
          <p:nvPr/>
        </p:nvSpPr>
        <p:spPr>
          <a:xfrm>
            <a:off x="0" y="5467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are closest to phenotypes</a:t>
            </a:r>
          </a:p>
        </p:txBody>
      </p:sp>
    </p:spTree>
    <p:extLst>
      <p:ext uri="{BB962C8B-B14F-4D97-AF65-F5344CB8AC3E}">
        <p14:creationId xmlns:p14="http://schemas.microsoft.com/office/powerpoint/2010/main" val="78689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5CF4-23D5-644F-B014-A1FBEFF55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047" y="767443"/>
            <a:ext cx="5416736" cy="5059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3A33-7233-AB4C-A7C4-B92428962961}"/>
              </a:ext>
            </a:extLst>
          </p:cNvPr>
          <p:cNvSpPr/>
          <p:nvPr/>
        </p:nvSpPr>
        <p:spPr>
          <a:xfrm>
            <a:off x="317500" y="5833451"/>
            <a:ext cx="1155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Biosynthesis of the 4 major classes of anthocyanins (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2006). Names of compounds are indicated and enzymes, in black boxes, are as follows: CHS, chalcone synthase; CHI, chalcone isomerase; F3H, flavanone 3-hydroxylase; F3’H, flavanone 3’-hydroxylase; F3’,5’H, flavanone 3’,5’-hydroxylase; DFR,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dihydroflavonol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4-reductase; LDOX/ANS, leucoanthocyanidin dioxygenase/anthocyanidin synthase.                   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57:761-80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99715-5C96-4F40-9D5C-2B38D4C6427A}"/>
              </a:ext>
            </a:extLst>
          </p:cNvPr>
          <p:cNvSpPr txBox="1"/>
          <p:nvPr/>
        </p:nvSpPr>
        <p:spPr>
          <a:xfrm>
            <a:off x="0" y="1143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Biosynthetic pathway of four major classes of anthocyanins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42B34-6C1E-434E-89E1-44450D1FF6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474390"/>
            <a:ext cx="4257818" cy="3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E8580-ADA6-B545-8506-210807299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1" y="964059"/>
            <a:ext cx="5614126" cy="58823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B29002-A394-474E-9BBA-061AC1F52667}"/>
              </a:ext>
            </a:extLst>
          </p:cNvPr>
          <p:cNvSpPr/>
          <p:nvPr/>
        </p:nvSpPr>
        <p:spPr>
          <a:xfrm>
            <a:off x="5865775" y="6457890"/>
            <a:ext cx="636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Grotewold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2006, 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Rev. Plant-Biol. 57:761-780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E4D8E-F350-D348-AE93-3C1188701C5B}"/>
              </a:ext>
            </a:extLst>
          </p:cNvPr>
          <p:cNvSpPr txBox="1"/>
          <p:nvPr/>
        </p:nvSpPr>
        <p:spPr>
          <a:xfrm>
            <a:off x="6921500" y="1675622"/>
            <a:ext cx="5448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Flower displaying the three major types of pigments and the corresponding structures.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Portulaca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grandiflora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primarily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betalain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betanin (R1 = R2 = H).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Marigold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Tagetes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patula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flowers accumulating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carotenoid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pigment, lutein.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Petunia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Petunia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hybrida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flower accumulating an anthocyanidin,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cyanidin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230A8-B4E6-814B-B838-D9A4A5E7D3FB}"/>
              </a:ext>
            </a:extLst>
          </p:cNvPr>
          <p:cNvSpPr txBox="1"/>
          <p:nvPr/>
        </p:nvSpPr>
        <p:spPr>
          <a:xfrm>
            <a:off x="-83458" y="257505"/>
            <a:ext cx="1232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Metabolites provide the petal color phenotypes.</a:t>
            </a:r>
          </a:p>
        </p:txBody>
      </p:sp>
    </p:spTree>
    <p:extLst>
      <p:ext uri="{BB962C8B-B14F-4D97-AF65-F5344CB8AC3E}">
        <p14:creationId xmlns:p14="http://schemas.microsoft.com/office/powerpoint/2010/main" val="13791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0" y="2268304"/>
            <a:ext cx="12192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</p:spTree>
    <p:extLst>
      <p:ext uri="{BB962C8B-B14F-4D97-AF65-F5344CB8AC3E}">
        <p14:creationId xmlns:p14="http://schemas.microsoft.com/office/powerpoint/2010/main" val="173134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2413416" y="246103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Wrinkled Pea Seed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Variegated Soybean Flower</a:t>
            </a:r>
          </a:p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3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3F717-BE13-C948-A437-A6F4CFE2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</a:t>
            </a:r>
          </a:p>
        </p:txBody>
      </p:sp>
    </p:spTree>
    <p:extLst>
      <p:ext uri="{BB962C8B-B14F-4D97-AF65-F5344CB8AC3E}">
        <p14:creationId xmlns:p14="http://schemas.microsoft.com/office/powerpoint/2010/main" val="2645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46AF9-BD51-4B43-9CEC-FD7E13E21A3A}"/>
              </a:ext>
            </a:extLst>
          </p:cNvPr>
          <p:cNvSpPr txBox="1"/>
          <p:nvPr/>
        </p:nvSpPr>
        <p:spPr>
          <a:xfrm>
            <a:off x="335280" y="223771"/>
            <a:ext cx="11628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Lecture 2 - Molecular Genetics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835A0-5F56-E241-985D-5F75C45C2F2A}"/>
              </a:ext>
            </a:extLst>
          </p:cNvPr>
          <p:cNvSpPr txBox="1"/>
          <p:nvPr/>
        </p:nvSpPr>
        <p:spPr>
          <a:xfrm>
            <a:off x="2017531" y="1759625"/>
            <a:ext cx="755142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Transcription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Central dogma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Metabolites and metabolic pathway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Molecular basis of phenotypes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C530B-DFB7-9342-B3AD-B4B2444EB72A}"/>
              </a:ext>
            </a:extLst>
          </p:cNvPr>
          <p:cNvSpPr/>
          <p:nvPr/>
        </p:nvSpPr>
        <p:spPr>
          <a:xfrm>
            <a:off x="1" y="10547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to 6 PM of February 5,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90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Biosynthetic Pathway in 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26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AEB8E-E21D-D04D-A77D-CBA794D3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5" y="879277"/>
            <a:ext cx="10730204" cy="5978723"/>
          </a:xfrm>
          <a:prstGeom prst="rect">
            <a:avLst/>
          </a:prstGeom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B1166425-845B-F345-8245-E8E03341FADC}"/>
              </a:ext>
            </a:extLst>
          </p:cNvPr>
          <p:cNvSpPr/>
          <p:nvPr/>
        </p:nvSpPr>
        <p:spPr>
          <a:xfrm>
            <a:off x="3701385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9E5E297-3D3A-5743-BCF0-E0B14D722516}"/>
              </a:ext>
            </a:extLst>
          </p:cNvPr>
          <p:cNvSpPr/>
          <p:nvPr/>
        </p:nvSpPr>
        <p:spPr>
          <a:xfrm>
            <a:off x="469883" y="2767048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7AC0DFED-3E30-6F47-8D3C-2C83E38ACD31}"/>
              </a:ext>
            </a:extLst>
          </p:cNvPr>
          <p:cNvSpPr/>
          <p:nvPr/>
        </p:nvSpPr>
        <p:spPr>
          <a:xfrm rot="10800000">
            <a:off x="469883" y="119327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8867C8D-8514-6E45-B35B-1DB621D8D016}"/>
              </a:ext>
            </a:extLst>
          </p:cNvPr>
          <p:cNvSpPr/>
          <p:nvPr/>
        </p:nvSpPr>
        <p:spPr>
          <a:xfrm>
            <a:off x="469883" y="1896189"/>
            <a:ext cx="246742" cy="435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43E5B-FC14-E949-97C0-4E660CAECA80}"/>
              </a:ext>
            </a:extLst>
          </p:cNvPr>
          <p:cNvSpPr txBox="1"/>
          <p:nvPr/>
        </p:nvSpPr>
        <p:spPr>
          <a:xfrm>
            <a:off x="0" y="23294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7ED2E-F2BA-374F-8A92-33269B7E2804}"/>
              </a:ext>
            </a:extLst>
          </p:cNvPr>
          <p:cNvGrpSpPr/>
          <p:nvPr/>
        </p:nvGrpSpPr>
        <p:grpSpPr>
          <a:xfrm>
            <a:off x="7383866" y="1867681"/>
            <a:ext cx="5237852" cy="492443"/>
            <a:chOff x="7383866" y="1867681"/>
            <a:chExt cx="5237852" cy="492443"/>
          </a:xfrm>
        </p:grpSpPr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9ED0C64C-2F94-D645-BEF1-424A08C1F2F7}"/>
                </a:ext>
              </a:extLst>
            </p:cNvPr>
            <p:cNvSpPr/>
            <p:nvPr/>
          </p:nvSpPr>
          <p:spPr>
            <a:xfrm>
              <a:off x="7383866" y="1896189"/>
              <a:ext cx="246742" cy="4354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95B98-D676-9E49-A4F0-823A5A6DC86B}"/>
                </a:ext>
              </a:extLst>
            </p:cNvPr>
            <p:cNvSpPr txBox="1"/>
            <p:nvPr/>
          </p:nvSpPr>
          <p:spPr>
            <a:xfrm>
              <a:off x="7630608" y="1867681"/>
              <a:ext cx="499111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10% from 6% in  Sweet Peas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67C1A-0654-C841-8F76-0193333B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226006" cy="6211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27DD8-D721-4445-8B2C-192479EAB7C6}"/>
              </a:ext>
            </a:extLst>
          </p:cNvPr>
          <p:cNvSpPr txBox="1"/>
          <p:nvPr/>
        </p:nvSpPr>
        <p:spPr>
          <a:xfrm>
            <a:off x="-34006" y="0"/>
            <a:ext cx="12226006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Branching Enzyme I is Impaired in the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 Mutant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3071B2C-DCB5-E440-9DF1-14F6F31C1D3C}"/>
              </a:ext>
            </a:extLst>
          </p:cNvPr>
          <p:cNvSpPr/>
          <p:nvPr/>
        </p:nvSpPr>
        <p:spPr>
          <a:xfrm>
            <a:off x="11656318" y="2236427"/>
            <a:ext cx="362857" cy="812800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00EE815-9CD7-3B4B-B540-3361D877C64B}"/>
              </a:ext>
            </a:extLst>
          </p:cNvPr>
          <p:cNvSpPr/>
          <p:nvPr/>
        </p:nvSpPr>
        <p:spPr>
          <a:xfrm>
            <a:off x="11678090" y="5457097"/>
            <a:ext cx="319315" cy="78377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FF95A-4AB1-174A-81F1-BE078B76C217}"/>
              </a:ext>
            </a:extLst>
          </p:cNvPr>
          <p:cNvSpPr txBox="1"/>
          <p:nvPr/>
        </p:nvSpPr>
        <p:spPr>
          <a:xfrm>
            <a:off x="10072915" y="4892220"/>
            <a:ext cx="2119085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to 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A1283-8F57-E64E-AE02-F4473895147D}"/>
              </a:ext>
            </a:extLst>
          </p:cNvPr>
          <p:cNvSpPr txBox="1"/>
          <p:nvPr/>
        </p:nvSpPr>
        <p:spPr>
          <a:xfrm>
            <a:off x="10072915" y="3121661"/>
            <a:ext cx="2119086" cy="4924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to 65%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64053-E23B-0746-B580-A6E23BC0F9C9}"/>
              </a:ext>
            </a:extLst>
          </p:cNvPr>
          <p:cNvSpPr txBox="1"/>
          <p:nvPr/>
        </p:nvSpPr>
        <p:spPr>
          <a:xfrm>
            <a:off x="5341009" y="4237917"/>
            <a:ext cx="1543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FD63A2-3CB9-7B4F-BC36-AEF2E64EDAA1}"/>
              </a:ext>
            </a:extLst>
          </p:cNvPr>
          <p:cNvGrpSpPr/>
          <p:nvPr/>
        </p:nvGrpSpPr>
        <p:grpSpPr>
          <a:xfrm>
            <a:off x="928688" y="1536220"/>
            <a:ext cx="9719037" cy="5321780"/>
            <a:chOff x="926018" y="1119845"/>
            <a:chExt cx="10010456" cy="567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A6D85B-367E-FB43-BFE0-3002A493D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625" y="1119845"/>
              <a:ext cx="2277786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6E98C8-6704-A949-A21D-AA226763A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1427" y="1119845"/>
              <a:ext cx="2664823" cy="51503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2C847-B464-1845-9C83-944D9E1D12A5}"/>
                </a:ext>
              </a:extLst>
            </p:cNvPr>
            <p:cNvSpPr txBox="1"/>
            <p:nvPr/>
          </p:nvSpPr>
          <p:spPr>
            <a:xfrm>
              <a:off x="284891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Southern blot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6B55B-22E6-7748-892C-79C05DBA212D}"/>
                </a:ext>
              </a:extLst>
            </p:cNvPr>
            <p:cNvSpPr txBox="1"/>
            <p:nvPr/>
          </p:nvSpPr>
          <p:spPr>
            <a:xfrm>
              <a:off x="6223237" y="6270173"/>
              <a:ext cx="3281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Northern blot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362A8B-D0A0-0B47-A8E5-1C693110C342}"/>
                </a:ext>
              </a:extLst>
            </p:cNvPr>
            <p:cNvSpPr txBox="1"/>
            <p:nvPr/>
          </p:nvSpPr>
          <p:spPr>
            <a:xfrm>
              <a:off x="926018" y="3433399"/>
              <a:ext cx="2424607" cy="55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DNA blot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7837E-D9E9-CA4D-ADBF-495D31194263}"/>
                </a:ext>
              </a:extLst>
            </p:cNvPr>
            <p:cNvSpPr txBox="1"/>
            <p:nvPr/>
          </p:nvSpPr>
          <p:spPr>
            <a:xfrm>
              <a:off x="8839884" y="3450691"/>
              <a:ext cx="2096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RNA blot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D8BFBD-D5BE-4C40-A1FE-E91AD2E6ACDC}"/>
              </a:ext>
            </a:extLst>
          </p:cNvPr>
          <p:cNvSpPr txBox="1"/>
          <p:nvPr/>
        </p:nvSpPr>
        <p:spPr>
          <a:xfrm>
            <a:off x="0" y="91333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transposon-like insertion caused mutation in a starch branching enzyme gene located in the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locus studied by Gregor Mendel.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AAA7D-3EC2-5D43-8DDD-5B8FBEAF2126}"/>
              </a:ext>
            </a:extLst>
          </p:cNvPr>
          <p:cNvSpPr txBox="1"/>
          <p:nvPr/>
        </p:nvSpPr>
        <p:spPr>
          <a:xfrm>
            <a:off x="8958161" y="6472238"/>
            <a:ext cx="32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1990</a:t>
            </a:r>
          </a:p>
        </p:txBody>
      </p:sp>
    </p:spTree>
    <p:extLst>
      <p:ext uri="{BB962C8B-B14F-4D97-AF65-F5344CB8AC3E}">
        <p14:creationId xmlns:p14="http://schemas.microsoft.com/office/powerpoint/2010/main" val="18867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371211-EE83-AC48-A699-1F5D420BB497}"/>
              </a:ext>
            </a:extLst>
          </p:cNvPr>
          <p:cNvSpPr txBox="1"/>
          <p:nvPr/>
        </p:nvSpPr>
        <p:spPr>
          <a:xfrm>
            <a:off x="7945120" y="6396335"/>
            <a:ext cx="403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Bhattacharyya et al. 1993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5380E-9D6C-6F43-948B-DDA6941CE07C}"/>
              </a:ext>
            </a:extLst>
          </p:cNvPr>
          <p:cNvSpPr txBox="1"/>
          <p:nvPr/>
        </p:nvSpPr>
        <p:spPr>
          <a:xfrm>
            <a:off x="0" y="7388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does wrinkled seed phenotype develop in the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mutant?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19249-2553-0247-A137-923E13D00228}"/>
              </a:ext>
            </a:extLst>
          </p:cNvPr>
          <p:cNvGrpSpPr/>
          <p:nvPr/>
        </p:nvGrpSpPr>
        <p:grpSpPr>
          <a:xfrm>
            <a:off x="1831910" y="1702742"/>
            <a:ext cx="8528178" cy="4955203"/>
            <a:chOff x="1839375" y="1483364"/>
            <a:chExt cx="8528178" cy="49552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FFD8EA-2220-BC4A-84C5-7AB9AD0E0783}"/>
                </a:ext>
              </a:extLst>
            </p:cNvPr>
            <p:cNvSpPr txBox="1"/>
            <p:nvPr/>
          </p:nvSpPr>
          <p:spPr>
            <a:xfrm>
              <a:off x="1839375" y="1483364"/>
              <a:ext cx="8528178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Lack of SBEI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Low Amylopectin and High Amylose 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Sugars Increased from ~ 6 to 10%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Increased Osmotic Potential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Higher Water Uptake During Seed Development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Cell Shrinking During Seed Maturation</a:t>
              </a:r>
            </a:p>
            <a:p>
              <a:pPr algn="ctr">
                <a:spcAft>
                  <a:spcPts val="2400"/>
                </a:spcAft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Wrinkled Seeds</a:t>
              </a:r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08D6B132-C2E5-0140-ADDB-4910EB5794B2}"/>
                </a:ext>
              </a:extLst>
            </p:cNvPr>
            <p:cNvSpPr/>
            <p:nvPr/>
          </p:nvSpPr>
          <p:spPr>
            <a:xfrm>
              <a:off x="6010158" y="1994938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CD712E1F-D181-7E40-B139-40EFA4AE4C6D}"/>
                </a:ext>
              </a:extLst>
            </p:cNvPr>
            <p:cNvSpPr/>
            <p:nvPr/>
          </p:nvSpPr>
          <p:spPr>
            <a:xfrm>
              <a:off x="6013268" y="559927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13FFF9AA-D7FE-7347-BB25-4D42E2A1E55E}"/>
                </a:ext>
              </a:extLst>
            </p:cNvPr>
            <p:cNvSpPr/>
            <p:nvPr/>
          </p:nvSpPr>
          <p:spPr>
            <a:xfrm>
              <a:off x="6016378" y="2705693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BBFC6EC-BE98-E94F-8800-3566F37B73C2}"/>
                </a:ext>
              </a:extLst>
            </p:cNvPr>
            <p:cNvSpPr/>
            <p:nvPr/>
          </p:nvSpPr>
          <p:spPr>
            <a:xfrm>
              <a:off x="6010158" y="3423066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1065131D-3812-5C42-B32B-1B12D94AF9F6}"/>
                </a:ext>
              </a:extLst>
            </p:cNvPr>
            <p:cNvSpPr/>
            <p:nvPr/>
          </p:nvSpPr>
          <p:spPr>
            <a:xfrm>
              <a:off x="6010158" y="4130914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94300224-056F-5E4B-91A7-849720DDF4DC}"/>
                </a:ext>
              </a:extLst>
            </p:cNvPr>
            <p:cNvSpPr/>
            <p:nvPr/>
          </p:nvSpPr>
          <p:spPr>
            <a:xfrm>
              <a:off x="6010158" y="4871485"/>
              <a:ext cx="186613" cy="3359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91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02F4F4-DC0F-344E-B43B-538788965146}"/>
              </a:ext>
            </a:extLst>
          </p:cNvPr>
          <p:cNvSpPr txBox="1"/>
          <p:nvPr/>
        </p:nvSpPr>
        <p:spPr>
          <a:xfrm>
            <a:off x="194871" y="2435949"/>
            <a:ext cx="117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Variegated Flower Phenotype</a:t>
            </a:r>
          </a:p>
        </p:txBody>
      </p:sp>
    </p:spTree>
    <p:extLst>
      <p:ext uri="{BB962C8B-B14F-4D97-AF65-F5344CB8AC3E}">
        <p14:creationId xmlns:p14="http://schemas.microsoft.com/office/powerpoint/2010/main" val="257067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>
            <a:extLst>
              <a:ext uri="{FF2B5EF4-FFF2-40B4-BE49-F238E27FC236}">
                <a16:creationId xmlns:a16="http://schemas.microsoft.com/office/drawing/2014/main" id="{B4027376-4324-4C48-BF95-2E29BB44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71500"/>
            <a:ext cx="2438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Freshbot" pitchFamily="2" charset="0"/>
            </a:endParaRPr>
          </a:p>
        </p:txBody>
      </p:sp>
      <p:sp>
        <p:nvSpPr>
          <p:cNvPr id="55298" name="Text Box 11">
            <a:extLst>
              <a:ext uri="{FF2B5EF4-FFF2-40B4-BE49-F238E27FC236}">
                <a16:creationId xmlns:a16="http://schemas.microsoft.com/office/drawing/2014/main" id="{20B1A595-5838-5243-87D3-68027271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582738"/>
            <a:ext cx="213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CHS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A8068CE9-73CF-ED45-8E03-9A51A714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227488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CHI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0" name="Text Box 14">
            <a:extLst>
              <a:ext uri="{FF2B5EF4-FFF2-40B4-BE49-F238E27FC236}">
                <a16:creationId xmlns:a16="http://schemas.microsoft.com/office/drawing/2014/main" id="{F30B9717-9256-D443-A4A0-775B3B58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792414"/>
            <a:ext cx="428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ea typeface="SimSun" panose="02010600030101010101" pitchFamily="2" charset="-122"/>
              </a:rPr>
              <a:t>Flavanone 3-hydroxylase</a:t>
            </a:r>
            <a:r>
              <a:rPr lang="en-US" altLang="zh-CN" sz="1800">
                <a:ea typeface="SimSun" panose="02010600030101010101" pitchFamily="2" charset="-122"/>
              </a:rPr>
              <a:t> 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 (</a:t>
            </a: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Wp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) 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1" name="Text Box 15">
            <a:extLst>
              <a:ext uri="{FF2B5EF4-FFF2-40B4-BE49-F238E27FC236}">
                <a16:creationId xmlns:a16="http://schemas.microsoft.com/office/drawing/2014/main" id="{8D552AF5-7BBC-0646-8B66-FFBBED59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2968625"/>
            <a:ext cx="13271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2" name="Text Box 16">
            <a:extLst>
              <a:ext uri="{FF2B5EF4-FFF2-40B4-BE49-F238E27FC236}">
                <a16:creationId xmlns:a16="http://schemas.microsoft.com/office/drawing/2014/main" id="{FC508111-76A0-D745-B0B1-BA292BCE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4" y="2982914"/>
            <a:ext cx="1290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F3’5’H 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3" name="Text Box 17">
            <a:extLst>
              <a:ext uri="{FF2B5EF4-FFF2-40B4-BE49-F238E27FC236}">
                <a16:creationId xmlns:a16="http://schemas.microsoft.com/office/drawing/2014/main" id="{A7DC8882-77C0-994A-AD91-2FD27D62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4154488"/>
            <a:ext cx="21891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04" name="Text Box 20">
            <a:extLst>
              <a:ext uri="{FF2B5EF4-FFF2-40B4-BE49-F238E27FC236}">
                <a16:creationId xmlns:a16="http://schemas.microsoft.com/office/drawing/2014/main" id="{E8E58046-43B3-004F-93E9-C2793F06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195388"/>
            <a:ext cx="2717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>
                <a:latin typeface="Calibri" panose="020F0502020204030204" pitchFamily="34" charset="0"/>
                <a:ea typeface="MS Mincho" panose="02020609040205080304" pitchFamily="49" charset="-128"/>
              </a:rPr>
              <a:t>p</a:t>
            </a: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-Coumaroyl-CoA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5" name="Text Box 21">
            <a:extLst>
              <a:ext uri="{FF2B5EF4-FFF2-40B4-BE49-F238E27FC236}">
                <a16:creationId xmlns:a16="http://schemas.microsoft.com/office/drawing/2014/main" id="{0B0A2A4E-EA2D-D540-91CD-1252F3A2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1195388"/>
            <a:ext cx="2414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3 x Malonyl-CoA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6" name="Text Box 24">
            <a:extLst>
              <a:ext uri="{FF2B5EF4-FFF2-40B4-BE49-F238E27FC236}">
                <a16:creationId xmlns:a16="http://schemas.microsoft.com/office/drawing/2014/main" id="{73B3CB7F-7265-774D-914A-4B748A5A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128963"/>
            <a:ext cx="2070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(Dihydroflavonols)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7" name="Text Box 25">
            <a:extLst>
              <a:ext uri="{FF2B5EF4-FFF2-40B4-BE49-F238E27FC236}">
                <a16:creationId xmlns:a16="http://schemas.microsoft.com/office/drawing/2014/main" id="{38AC1716-53A9-0D4A-9161-84B5B410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840289"/>
            <a:ext cx="18367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(Leucoflavonols)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8" name="Text Box 29">
            <a:extLst>
              <a:ext uri="{FF2B5EF4-FFF2-40B4-BE49-F238E27FC236}">
                <a16:creationId xmlns:a16="http://schemas.microsoft.com/office/drawing/2014/main" id="{752CE4D3-302F-9E42-93C3-F3A5DD1D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735638"/>
            <a:ext cx="19192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(Anthocyanins)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09" name="Line 34">
            <a:extLst>
              <a:ext uri="{FF2B5EF4-FFF2-40B4-BE49-F238E27FC236}">
                <a16:creationId xmlns:a16="http://schemas.microsoft.com/office/drawing/2014/main" id="{F3611817-7208-CA4E-A1FB-1ADE3C076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3" y="3330575"/>
            <a:ext cx="565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35">
            <a:extLst>
              <a:ext uri="{FF2B5EF4-FFF2-40B4-BE49-F238E27FC236}">
                <a16:creationId xmlns:a16="http://schemas.microsoft.com/office/drawing/2014/main" id="{0D042A56-3AB1-4D44-8EE2-ECD275F0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8" y="3895725"/>
            <a:ext cx="15859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SimSun" panose="02010600030101010101" pitchFamily="2" charset="-122"/>
              </a:rPr>
              <a:t>(Flavonols)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1" name="Text Box 37">
            <a:extLst>
              <a:ext uri="{FF2B5EF4-FFF2-40B4-BE49-F238E27FC236}">
                <a16:creationId xmlns:a16="http://schemas.microsoft.com/office/drawing/2014/main" id="{4A02D086-8F83-944D-91ED-20CE19E2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539" y="3128963"/>
            <a:ext cx="19843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Dihydromyricetin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2" name="Text Box 39">
            <a:extLst>
              <a:ext uri="{FF2B5EF4-FFF2-40B4-BE49-F238E27FC236}">
                <a16:creationId xmlns:a16="http://schemas.microsoft.com/office/drawing/2014/main" id="{A89D5524-5E9A-F349-AE38-F8053A42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28964"/>
            <a:ext cx="23034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3" name="Text Box 41">
            <a:extLst>
              <a:ext uri="{FF2B5EF4-FFF2-40B4-BE49-F238E27FC236}">
                <a16:creationId xmlns:a16="http://schemas.microsoft.com/office/drawing/2014/main" id="{55796920-FF9B-8D4F-83F4-21176F3CC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4" y="3895725"/>
            <a:ext cx="1373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Quercetin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4" name="Text Box 42">
            <a:extLst>
              <a:ext uri="{FF2B5EF4-FFF2-40B4-BE49-F238E27FC236}">
                <a16:creationId xmlns:a16="http://schemas.microsoft.com/office/drawing/2014/main" id="{58391219-9A98-1F4B-9110-89440372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9" y="3867150"/>
            <a:ext cx="15700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51" name="Text Box 43">
            <a:extLst>
              <a:ext uri="{FF2B5EF4-FFF2-40B4-BE49-F238E27FC236}">
                <a16:creationId xmlns:a16="http://schemas.microsoft.com/office/drawing/2014/main" id="{603D2F58-71FE-CA45-A1EB-93C566078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3881438"/>
            <a:ext cx="1206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Myricetin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5316" name="Text Box 44">
            <a:extLst>
              <a:ext uri="{FF2B5EF4-FFF2-40B4-BE49-F238E27FC236}">
                <a16:creationId xmlns:a16="http://schemas.microsoft.com/office/drawing/2014/main" id="{C87B5BB5-DD8F-7C48-9A5B-18AC3B62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6" y="4840289"/>
            <a:ext cx="20986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Leucocyanidin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7" name="Text Box 45">
            <a:extLst>
              <a:ext uri="{FF2B5EF4-FFF2-40B4-BE49-F238E27FC236}">
                <a16:creationId xmlns:a16="http://schemas.microsoft.com/office/drawing/2014/main" id="{CE3A8E8F-B012-DE4F-977B-CE7A1D7C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9" y="4840289"/>
            <a:ext cx="1836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Leucodelphinidin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8" name="Text Box 47">
            <a:extLst>
              <a:ext uri="{FF2B5EF4-FFF2-40B4-BE49-F238E27FC236}">
                <a16:creationId xmlns:a16="http://schemas.microsoft.com/office/drawing/2014/main" id="{3E3DD4FB-CCFF-AC45-BEE5-517AC6459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4" y="5735638"/>
            <a:ext cx="23701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Cyanidin-3-glucoside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19" name="Text Box 22">
            <a:extLst>
              <a:ext uri="{FF2B5EF4-FFF2-40B4-BE49-F238E27FC236}">
                <a16:creationId xmlns:a16="http://schemas.microsoft.com/office/drawing/2014/main" id="{4B3ACA9F-B182-314E-988C-B8D5D62F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1927225"/>
            <a:ext cx="34940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Chalcone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0" name="Text Box 23">
            <a:extLst>
              <a:ext uri="{FF2B5EF4-FFF2-40B4-BE49-F238E27FC236}">
                <a16:creationId xmlns:a16="http://schemas.microsoft.com/office/drawing/2014/main" id="{F507B18A-A402-C845-8299-D25C08CB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2497139"/>
            <a:ext cx="22717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  <a:ea typeface="SimSun" panose="02010600030101010101" pitchFamily="2" charset="-122"/>
              </a:rPr>
              <a:t>Naringenin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1" name="Line 26">
            <a:extLst>
              <a:ext uri="{FF2B5EF4-FFF2-40B4-BE49-F238E27FC236}">
                <a16:creationId xmlns:a16="http://schemas.microsoft.com/office/drawing/2014/main" id="{6FCA2F45-3979-9546-B5B2-DF3E814D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431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7">
            <a:extLst>
              <a:ext uri="{FF2B5EF4-FFF2-40B4-BE49-F238E27FC236}">
                <a16:creationId xmlns:a16="http://schemas.microsoft.com/office/drawing/2014/main" id="{FEDA0D40-1E6F-E441-8464-B8A84EE9D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8">
            <a:extLst>
              <a:ext uri="{FF2B5EF4-FFF2-40B4-BE49-F238E27FC236}">
                <a16:creationId xmlns:a16="http://schemas.microsoft.com/office/drawing/2014/main" id="{062FD4E2-EB02-7747-BE21-84FD0BB17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Text Box 30">
            <a:extLst>
              <a:ext uri="{FF2B5EF4-FFF2-40B4-BE49-F238E27FC236}">
                <a16:creationId xmlns:a16="http://schemas.microsoft.com/office/drawing/2014/main" id="{83CE1B86-F19E-2A40-953B-98F219F1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177925"/>
            <a:ext cx="668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3366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+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5" name="Line 31">
            <a:extLst>
              <a:ext uri="{FF2B5EF4-FFF2-40B4-BE49-F238E27FC236}">
                <a16:creationId xmlns:a16="http://schemas.microsoft.com/office/drawing/2014/main" id="{91891438-5EDB-EC41-83EA-24768DDF8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509714"/>
            <a:ext cx="0" cy="420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Text Box 38">
            <a:extLst>
              <a:ext uri="{FF2B5EF4-FFF2-40B4-BE49-F238E27FC236}">
                <a16:creationId xmlns:a16="http://schemas.microsoft.com/office/drawing/2014/main" id="{1967F494-70D1-394E-AAF9-A4C3F853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3128963"/>
            <a:ext cx="30861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Dihydrokaempferol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55327" name="Line 40">
            <a:extLst>
              <a:ext uri="{FF2B5EF4-FFF2-40B4-BE49-F238E27FC236}">
                <a16:creationId xmlns:a16="http://schemas.microsoft.com/office/drawing/2014/main" id="{DF401F64-FF7C-0440-A130-C6B02C757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814639"/>
            <a:ext cx="0" cy="350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Text Box 46">
            <a:extLst>
              <a:ext uri="{FF2B5EF4-FFF2-40B4-BE49-F238E27FC236}">
                <a16:creationId xmlns:a16="http://schemas.microsoft.com/office/drawing/2014/main" id="{4D9FB271-F544-6C4B-B4B2-89CBF816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9" y="4840289"/>
            <a:ext cx="24145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Leucopelargonidin</a:t>
            </a:r>
            <a:endParaRPr lang="en-US" altLang="en-US" sz="18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55329" name="Text Box 48">
            <a:extLst>
              <a:ext uri="{FF2B5EF4-FFF2-40B4-BE49-F238E27FC236}">
                <a16:creationId xmlns:a16="http://schemas.microsoft.com/office/drawing/2014/main" id="{74394B6F-8793-7E48-987B-20237EC4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5735639"/>
            <a:ext cx="2900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Calibri" panose="020F0502020204030204" pitchFamily="34" charset="0"/>
                <a:ea typeface="MS Mincho" panose="02020609040205080304" pitchFamily="49" charset="-128"/>
              </a:rPr>
              <a:t>Pelargonidin-3-glucoside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  <p:sp>
        <p:nvSpPr>
          <p:cNvPr id="22566" name="Text Box 49">
            <a:extLst>
              <a:ext uri="{FF2B5EF4-FFF2-40B4-BE49-F238E27FC236}">
                <a16:creationId xmlns:a16="http://schemas.microsoft.com/office/drawing/2014/main" id="{F2358C74-7754-DC49-B1A3-20D8942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5735638"/>
            <a:ext cx="2476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algn="ctr" eaLnBrk="1" hangingPunct="1"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Mincho" pitchFamily="49" charset="-128"/>
              </a:rPr>
              <a:t>Delphinidin-3-glucoside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31" name="Line 50">
            <a:extLst>
              <a:ext uri="{FF2B5EF4-FFF2-40B4-BE49-F238E27FC236}">
                <a16:creationId xmlns:a16="http://schemas.microsoft.com/office/drawing/2014/main" id="{2869AECC-C24D-5D45-BD26-13D23456B4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0425" y="3330575"/>
            <a:ext cx="723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60">
            <a:extLst>
              <a:ext uri="{FF2B5EF4-FFF2-40B4-BE49-F238E27FC236}">
                <a16:creationId xmlns:a16="http://schemas.microsoft.com/office/drawing/2014/main" id="{BBB1D18A-DE7E-324C-BB17-3BF572A03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5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61">
            <a:extLst>
              <a:ext uri="{FF2B5EF4-FFF2-40B4-BE49-F238E27FC236}">
                <a16:creationId xmlns:a16="http://schemas.microsoft.com/office/drawing/2014/main" id="{9BEC938C-3B2B-1B40-96EA-0C5EF58FD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454400"/>
            <a:ext cx="0" cy="142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62">
            <a:extLst>
              <a:ext uri="{FF2B5EF4-FFF2-40B4-BE49-F238E27FC236}">
                <a16:creationId xmlns:a16="http://schemas.microsoft.com/office/drawing/2014/main" id="{908D8FFB-279E-6247-9A7D-3E25B0E32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65">
            <a:extLst>
              <a:ext uri="{FF2B5EF4-FFF2-40B4-BE49-F238E27FC236}">
                <a16:creationId xmlns:a16="http://schemas.microsoft.com/office/drawing/2014/main" id="{FE635347-4271-594E-8D91-0709E5B72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66">
            <a:extLst>
              <a:ext uri="{FF2B5EF4-FFF2-40B4-BE49-F238E27FC236}">
                <a16:creationId xmlns:a16="http://schemas.microsoft.com/office/drawing/2014/main" id="{B50095A8-4E06-2F49-955B-24525D2FD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454400"/>
            <a:ext cx="482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Text Box 68">
            <a:extLst>
              <a:ext uri="{FF2B5EF4-FFF2-40B4-BE49-F238E27FC236}">
                <a16:creationId xmlns:a16="http://schemas.microsoft.com/office/drawing/2014/main" id="{86954B24-6EA1-6F48-9666-C7798A1B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1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38" name="Line 72">
            <a:extLst>
              <a:ext uri="{FF2B5EF4-FFF2-40B4-BE49-F238E27FC236}">
                <a16:creationId xmlns:a16="http://schemas.microsoft.com/office/drawing/2014/main" id="{18203458-CF70-2447-B878-5F7BA2FB0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74">
            <a:extLst>
              <a:ext uri="{FF2B5EF4-FFF2-40B4-BE49-F238E27FC236}">
                <a16:creationId xmlns:a16="http://schemas.microsoft.com/office/drawing/2014/main" id="{DBBABE72-E481-5A44-9B85-326ED020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4888" y="5108576"/>
            <a:ext cx="0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Text Box 54">
            <a:extLst>
              <a:ext uri="{FF2B5EF4-FFF2-40B4-BE49-F238E27FC236}">
                <a16:creationId xmlns:a16="http://schemas.microsoft.com/office/drawing/2014/main" id="{66598CCE-2835-6F4B-9C06-921F9813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700"/>
            <a:ext cx="840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W4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locus</a:t>
            </a:r>
          </a:p>
        </p:txBody>
      </p:sp>
      <p:sp>
        <p:nvSpPr>
          <p:cNvPr id="55341" name="Text Box 17">
            <a:extLst>
              <a:ext uri="{FF2B5EF4-FFF2-40B4-BE49-F238E27FC236}">
                <a16:creationId xmlns:a16="http://schemas.microsoft.com/office/drawing/2014/main" id="{0652EFD5-CC2C-1348-B512-8BA2E4FD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154488"/>
            <a:ext cx="21891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Dihydroflavonol-4-reductase (DFR) 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(</a:t>
            </a:r>
            <a:r>
              <a:rPr lang="en-US" altLang="zh-CN" sz="1400" b="1" i="1">
                <a:latin typeface="Calibri" panose="020F0502020204030204" pitchFamily="34" charset="0"/>
                <a:ea typeface="MS Mincho" panose="02020609040205080304" pitchFamily="49" charset="-128"/>
              </a:rPr>
              <a:t>W3,W4</a:t>
            </a:r>
            <a:r>
              <a:rPr lang="en-US" altLang="zh-CN" sz="1400" b="1">
                <a:latin typeface="Calibri" panose="020F0502020204030204" pitchFamily="34" charset="0"/>
                <a:ea typeface="MS Mincho" panose="02020609040205080304" pitchFamily="49" charset="-128"/>
              </a:rPr>
              <a:t>)</a:t>
            </a:r>
            <a:endParaRPr lang="en-US" altLang="en-US" sz="1400" b="1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14383" name="Text Box 17">
            <a:extLst>
              <a:ext uri="{FF2B5EF4-FFF2-40B4-BE49-F238E27FC236}">
                <a16:creationId xmlns:a16="http://schemas.microsoft.com/office/drawing/2014/main" id="{85D7E994-27F8-C94D-AB55-A61BEC57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4154488"/>
            <a:ext cx="2189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54" tIns="44577" rIns="89154" bIns="44577"/>
          <a:lstStyle/>
          <a:p>
            <a:pPr eaLnBrk="1" hangingPunct="1">
              <a:defRPr/>
            </a:pP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Dihydroflavonol-4-reductase (DFR)       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(</a:t>
            </a:r>
            <a:r>
              <a:rPr lang="en-US" altLang="zh-CN" sz="1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W3, W4</a:t>
            </a:r>
            <a:r>
              <a:rPr lang="en-US" altLang="zh-CN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Mincho" pitchFamily="49" charset="-128"/>
              </a:rPr>
              <a:t>)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55343" name="Text Box 68">
            <a:extLst>
              <a:ext uri="{FF2B5EF4-FFF2-40B4-BE49-F238E27FC236}">
                <a16:creationId xmlns:a16="http://schemas.microsoft.com/office/drawing/2014/main" id="{4F3D602C-FB8D-D14D-B7C1-FDCC0D36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6" y="3581400"/>
            <a:ext cx="2962275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4" name="Text Box 68">
            <a:extLst>
              <a:ext uri="{FF2B5EF4-FFF2-40B4-BE49-F238E27FC236}">
                <a16:creationId xmlns:a16="http://schemas.microsoft.com/office/drawing/2014/main" id="{28A24BFD-AC1E-564B-9ECE-2BF4B6C1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6" y="3581400"/>
            <a:ext cx="2962275" cy="5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54" tIns="44577" rIns="89154" bIns="44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Flavonol synthase </a:t>
            </a:r>
            <a:r>
              <a:rPr lang="en-US" altLang="en-US" sz="1400" b="1"/>
              <a:t>(</a:t>
            </a:r>
            <a:r>
              <a:rPr lang="en-US" altLang="en-US" sz="1400" b="1" i="1"/>
              <a:t>Wm</a:t>
            </a:r>
            <a:r>
              <a:rPr lang="en-US" altLang="en-US" sz="1400" b="1"/>
              <a:t>)</a:t>
            </a:r>
            <a:r>
              <a:rPr lang="en-US" altLang="en-US" sz="1400"/>
              <a:t> </a:t>
            </a:r>
            <a:r>
              <a:rPr lang="en-US" altLang="zh-CN" sz="1400">
                <a:ea typeface="SimSun" panose="02010600030101010101" pitchFamily="2" charset="-122"/>
              </a:rPr>
              <a:t>	</a:t>
            </a:r>
            <a:r>
              <a:rPr lang="en-US" altLang="en-US" sz="1400" b="1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55345" name="Rectangle 60">
            <a:extLst>
              <a:ext uri="{FF2B5EF4-FFF2-40B4-BE49-F238E27FC236}">
                <a16:creationId xmlns:a16="http://schemas.microsoft.com/office/drawing/2014/main" id="{6A051967-F6C3-624E-937A-B30FCE45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6" name="Rectangle 61">
            <a:extLst>
              <a:ext uri="{FF2B5EF4-FFF2-40B4-BE49-F238E27FC236}">
                <a16:creationId xmlns:a16="http://schemas.microsoft.com/office/drawing/2014/main" id="{B3CB83CA-B032-574A-9C14-8E3D009D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9" y="5140653"/>
            <a:ext cx="2299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</a:t>
            </a:r>
          </a:p>
        </p:txBody>
      </p:sp>
      <p:sp>
        <p:nvSpPr>
          <p:cNvPr id="55347" name="Rectangle 62">
            <a:extLst>
              <a:ext uri="{FF2B5EF4-FFF2-40B4-BE49-F238E27FC236}">
                <a16:creationId xmlns:a16="http://schemas.microsoft.com/office/drawing/2014/main" id="{31348E2E-AA85-B94A-A31E-33005523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5140326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Anthocyanidin synthase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0000FF"/>
                </a:solidFill>
                <a:ea typeface="SimSun" panose="02010600030101010101" pitchFamily="2" charset="-122"/>
              </a:rPr>
              <a:t>3-glucosyl transferase  (ANS)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64F32-F369-9A49-9BAD-FB0ECFDA0A12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38696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3C9D8-C0F9-EC40-88E3-5135AB6048A4}"/>
              </a:ext>
            </a:extLst>
          </p:cNvPr>
          <p:cNvSpPr txBox="1"/>
          <p:nvPr/>
        </p:nvSpPr>
        <p:spPr>
          <a:xfrm>
            <a:off x="0" y="2278744"/>
            <a:ext cx="1219200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</a:t>
            </a:r>
          </a:p>
        </p:txBody>
      </p:sp>
    </p:spTree>
    <p:extLst>
      <p:ext uri="{BB962C8B-B14F-4D97-AF65-F5344CB8AC3E}">
        <p14:creationId xmlns:p14="http://schemas.microsoft.com/office/powerpoint/2010/main" val="2580180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242">
            <a:extLst>
              <a:ext uri="{FF2B5EF4-FFF2-40B4-BE49-F238E27FC236}">
                <a16:creationId xmlns:a16="http://schemas.microsoft.com/office/drawing/2014/main" id="{850BD9E2-87B4-4B4C-ACDA-C20E05922FDE}"/>
              </a:ext>
            </a:extLst>
          </p:cNvPr>
          <p:cNvGrpSpPr>
            <a:grpSpLocks/>
          </p:cNvGrpSpPr>
          <p:nvPr/>
        </p:nvGrpSpPr>
        <p:grpSpPr bwMode="auto">
          <a:xfrm>
            <a:off x="-6567" y="137967"/>
            <a:ext cx="12192000" cy="6685321"/>
            <a:chOff x="-1299688" y="233060"/>
            <a:chExt cx="12191580" cy="6685321"/>
          </a:xfrm>
        </p:grpSpPr>
        <p:sp>
          <p:nvSpPr>
            <p:cNvPr id="28859" name="Text Box 187">
              <a:extLst>
                <a:ext uri="{FF2B5EF4-FFF2-40B4-BE49-F238E27FC236}">
                  <a16:creationId xmlns:a16="http://schemas.microsoft.com/office/drawing/2014/main" id="{F16E0A96-B2DC-0546-B1A2-56585F10B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9688" y="233060"/>
              <a:ext cx="1219158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 CACTA-type Transposable Element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Tgm9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 the </a:t>
              </a:r>
              <a:r>
                <a:rPr lang="en-US" sz="3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DFR2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Intron II causes loss of DFR2 function in Soybean.</a:t>
              </a:r>
            </a:p>
          </p:txBody>
        </p:sp>
        <p:grpSp>
          <p:nvGrpSpPr>
            <p:cNvPr id="59395" name="Group 657">
              <a:extLst>
                <a:ext uri="{FF2B5EF4-FFF2-40B4-BE49-F238E27FC236}">
                  <a16:creationId xmlns:a16="http://schemas.microsoft.com/office/drawing/2014/main" id="{F5C43C05-4F47-3549-95FC-7485F212F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1664230"/>
              <a:ext cx="8714684" cy="5254151"/>
              <a:chOff x="420" y="1974"/>
              <a:chExt cx="3030" cy="1713"/>
            </a:xfrm>
          </p:grpSpPr>
          <p:sp>
            <p:nvSpPr>
              <p:cNvPr id="59462" name="Text Box 170">
                <a:extLst>
                  <a:ext uri="{FF2B5EF4-FFF2-40B4-BE49-F238E27FC236}">
                    <a16:creationId xmlns:a16="http://schemas.microsoft.com/office/drawing/2014/main" id="{64076278-EDA2-9C4C-9215-6E4C00DCCA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2586"/>
                <a:ext cx="5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/>
                  <a:t>Tgm9 </a:t>
                </a:r>
                <a:r>
                  <a:rPr lang="en-US" altLang="en-US" sz="2000" b="1"/>
                  <a:t>(20,548 bp)</a:t>
                </a:r>
              </a:p>
            </p:txBody>
          </p:sp>
          <p:sp>
            <p:nvSpPr>
              <p:cNvPr id="59463" name="Text Box 179">
                <a:extLst>
                  <a:ext uri="{FF2B5EF4-FFF2-40B4-BE49-F238E27FC236}">
                    <a16:creationId xmlns:a16="http://schemas.microsoft.com/office/drawing/2014/main" id="{C1F67BF4-3ECE-324E-8D2C-0F442362C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3318"/>
                <a:ext cx="8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Truncated</a:t>
                </a:r>
                <a:r>
                  <a:rPr lang="en-US" altLang="en-US" sz="1800" b="1" i="1"/>
                  <a:t> Tgm9</a:t>
                </a:r>
                <a:r>
                  <a:rPr lang="en-US" altLang="en-US" sz="1800" b="1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     (1354 bp) </a:t>
                </a:r>
              </a:p>
            </p:txBody>
          </p:sp>
          <p:sp>
            <p:nvSpPr>
              <p:cNvPr id="59464" name="Line 123">
                <a:extLst>
                  <a:ext uri="{FF2B5EF4-FFF2-40B4-BE49-F238E27FC236}">
                    <a16:creationId xmlns:a16="http://schemas.microsoft.com/office/drawing/2014/main" id="{D4F0177C-6C72-414D-AFE9-9DBB049F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8" y="2864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Text Box 169">
                <a:extLst>
                  <a:ext uri="{FF2B5EF4-FFF2-40B4-BE49-F238E27FC236}">
                    <a16:creationId xmlns:a16="http://schemas.microsoft.com/office/drawing/2014/main" id="{5582B812-2916-6444-9074-F1CC120C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" y="2862"/>
                <a:ext cx="51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ORF1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(GmTNP2)</a:t>
                </a:r>
              </a:p>
            </p:txBody>
          </p:sp>
          <p:sp>
            <p:nvSpPr>
              <p:cNvPr id="59466" name="Line 208">
                <a:extLst>
                  <a:ext uri="{FF2B5EF4-FFF2-40B4-BE49-F238E27FC236}">
                    <a16:creationId xmlns:a16="http://schemas.microsoft.com/office/drawing/2014/main" id="{38C7569A-1C4C-4E49-BACF-1B7FAA4D2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2864"/>
                <a:ext cx="4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Text Box 209">
                <a:extLst>
                  <a:ext uri="{FF2B5EF4-FFF2-40B4-BE49-F238E27FC236}">
                    <a16:creationId xmlns:a16="http://schemas.microsoft.com/office/drawing/2014/main" id="{4E37452E-FDB4-BE42-82D9-BC754A7C0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2872"/>
                <a:ext cx="50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ORF2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(GmTNP1)</a:t>
                </a:r>
              </a:p>
            </p:txBody>
          </p:sp>
          <p:sp>
            <p:nvSpPr>
              <p:cNvPr id="59468" name="Text Box 211">
                <a:extLst>
                  <a:ext uri="{FF2B5EF4-FFF2-40B4-BE49-F238E27FC236}">
                    <a16:creationId xmlns:a16="http://schemas.microsoft.com/office/drawing/2014/main" id="{10023C27-A8DC-484A-9CDF-69C76BF58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69" name="Text Box 213">
                <a:extLst>
                  <a:ext uri="{FF2B5EF4-FFF2-40B4-BE49-F238E27FC236}">
                    <a16:creationId xmlns:a16="http://schemas.microsoft.com/office/drawing/2014/main" id="{2F1BA94F-ABED-424D-98B6-12D5EEDA5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4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ATG</a:t>
                </a:r>
              </a:p>
            </p:txBody>
          </p:sp>
          <p:sp>
            <p:nvSpPr>
              <p:cNvPr id="59470" name="Text Box 215">
                <a:extLst>
                  <a:ext uri="{FF2B5EF4-FFF2-40B4-BE49-F238E27FC236}">
                    <a16:creationId xmlns:a16="http://schemas.microsoft.com/office/drawing/2014/main" id="{D9EEECF6-B9DC-DA46-A019-06BA0C1C1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2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sp>
            <p:nvSpPr>
              <p:cNvPr id="59471" name="Text Box 218">
                <a:extLst>
                  <a:ext uri="{FF2B5EF4-FFF2-40B4-BE49-F238E27FC236}">
                    <a16:creationId xmlns:a16="http://schemas.microsoft.com/office/drawing/2014/main" id="{66033978-1F2A-2541-85E7-5DB2E8E47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6" y="2486"/>
                <a:ext cx="28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TAA</a:t>
                </a:r>
              </a:p>
            </p:txBody>
          </p:sp>
          <p:grpSp>
            <p:nvGrpSpPr>
              <p:cNvPr id="59472" name="Group 537">
                <a:extLst>
                  <a:ext uri="{FF2B5EF4-FFF2-40B4-BE49-F238E27FC236}">
                    <a16:creationId xmlns:a16="http://schemas.microsoft.com/office/drawing/2014/main" id="{86917D39-DD87-8C41-A433-E1E03738B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4" y="2599"/>
                <a:ext cx="764" cy="70"/>
                <a:chOff x="1472" y="2971"/>
                <a:chExt cx="764" cy="40"/>
              </a:xfrm>
            </p:grpSpPr>
            <p:sp>
              <p:nvSpPr>
                <p:cNvPr id="59630" name="Line 212">
                  <a:extLst>
                    <a:ext uri="{FF2B5EF4-FFF2-40B4-BE49-F238E27FC236}">
                      <a16:creationId xmlns:a16="http://schemas.microsoft.com/office/drawing/2014/main" id="{3C18BB9B-DD09-544D-849E-3648E882C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1" name="Line 214">
                  <a:extLst>
                    <a:ext uri="{FF2B5EF4-FFF2-40B4-BE49-F238E27FC236}">
                      <a16:creationId xmlns:a16="http://schemas.microsoft.com/office/drawing/2014/main" id="{C3B97975-0D3B-7843-B8B3-12AD66155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2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2" name="Line 216">
                  <a:extLst>
                    <a:ext uri="{FF2B5EF4-FFF2-40B4-BE49-F238E27FC236}">
                      <a16:creationId xmlns:a16="http://schemas.microsoft.com/office/drawing/2014/main" id="{D57598ED-7828-2049-A59D-F1294608B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33" name="Line 219">
                  <a:extLst>
                    <a:ext uri="{FF2B5EF4-FFF2-40B4-BE49-F238E27FC236}">
                      <a16:creationId xmlns:a16="http://schemas.microsoft.com/office/drawing/2014/main" id="{0F285481-F426-1343-A19F-0CE112368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6" y="297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473" name="Group 323">
                <a:extLst>
                  <a:ext uri="{FF2B5EF4-FFF2-40B4-BE49-F238E27FC236}">
                    <a16:creationId xmlns:a16="http://schemas.microsoft.com/office/drawing/2014/main" id="{6B2F8289-8D53-3640-9166-2E6840282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" y="2308"/>
                <a:ext cx="608" cy="98"/>
                <a:chOff x="1197" y="1372"/>
                <a:chExt cx="608" cy="197"/>
              </a:xfrm>
            </p:grpSpPr>
            <p:sp>
              <p:nvSpPr>
                <p:cNvPr id="59618" name="Rectangle 156" descr="Diagonal brick">
                  <a:extLst>
                    <a:ext uri="{FF2B5EF4-FFF2-40B4-BE49-F238E27FC236}">
                      <a16:creationId xmlns:a16="http://schemas.microsoft.com/office/drawing/2014/main" id="{ADE44669-BA19-4349-9E74-CA9363F16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246" y="1440"/>
                  <a:ext cx="559" cy="1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59619" name="Group 325">
                  <a:extLst>
                    <a:ext uri="{FF2B5EF4-FFF2-40B4-BE49-F238E27FC236}">
                      <a16:creationId xmlns:a16="http://schemas.microsoft.com/office/drawing/2014/main" id="{82A71AD0-DBCD-C844-883F-6F3689514C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197" y="1440"/>
                  <a:ext cx="44" cy="126"/>
                  <a:chOff x="1155" y="2352"/>
                  <a:chExt cx="44" cy="180"/>
                </a:xfrm>
              </p:grpSpPr>
              <p:sp useBgFill="1">
                <p:nvSpPr>
                  <p:cNvPr id="59628" name="Rectangle 158">
                    <a:extLst>
                      <a:ext uri="{FF2B5EF4-FFF2-40B4-BE49-F238E27FC236}">
                        <a16:creationId xmlns:a16="http://schemas.microsoft.com/office/drawing/2014/main" id="{98F065F2-66E7-8F40-A060-A8582B498A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5" y="2352"/>
                    <a:ext cx="44" cy="180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629" name="AutoShape 159">
                    <a:extLst>
                      <a:ext uri="{FF2B5EF4-FFF2-40B4-BE49-F238E27FC236}">
                        <a16:creationId xmlns:a16="http://schemas.microsoft.com/office/drawing/2014/main" id="{318EA4D0-0AFA-EF47-A814-2A693EEC6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88" y="2420"/>
                    <a:ext cx="178" cy="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620" name="AutoShape 328">
                  <a:extLst>
                    <a:ext uri="{FF2B5EF4-FFF2-40B4-BE49-F238E27FC236}">
                      <a16:creationId xmlns:a16="http://schemas.microsoft.com/office/drawing/2014/main" id="{BAC32372-DECF-F547-BE8A-2E3479D18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243" y="1484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1" name="AutoShape 329">
                  <a:extLst>
                    <a:ext uri="{FF2B5EF4-FFF2-40B4-BE49-F238E27FC236}">
                      <a16:creationId xmlns:a16="http://schemas.microsoft.com/office/drawing/2014/main" id="{E5814127-D7AC-2C4D-92DA-2F94FFD1E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301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2" name="AutoShape 330">
                  <a:extLst>
                    <a:ext uri="{FF2B5EF4-FFF2-40B4-BE49-F238E27FC236}">
                      <a16:creationId xmlns:a16="http://schemas.microsoft.com/office/drawing/2014/main" id="{54BCFAAE-D300-BF41-91F6-FD68A8394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3" y="1484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3" name="AutoShape 331">
                  <a:extLst>
                    <a:ext uri="{FF2B5EF4-FFF2-40B4-BE49-F238E27FC236}">
                      <a16:creationId xmlns:a16="http://schemas.microsoft.com/office/drawing/2014/main" id="{F8267AC7-F577-444B-AA0E-3502570BC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492" y="1488"/>
                  <a:ext cx="125" cy="38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4" name="AutoShape 332">
                  <a:extLst>
                    <a:ext uri="{FF2B5EF4-FFF2-40B4-BE49-F238E27FC236}">
                      <a16:creationId xmlns:a16="http://schemas.microsoft.com/office/drawing/2014/main" id="{FDCAA9ED-CC53-B749-BFA8-25BAFBE41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18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5" name="AutoShape 333">
                  <a:extLst>
                    <a:ext uri="{FF2B5EF4-FFF2-40B4-BE49-F238E27FC236}">
                      <a16:creationId xmlns:a16="http://schemas.microsoft.com/office/drawing/2014/main" id="{690A2AA7-A892-D54C-85CB-254283568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1682" y="1488"/>
                  <a:ext cx="125" cy="37"/>
                </a:xfrm>
                <a:prstGeom prst="flowChartExtra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626" name="Line 334">
                  <a:extLst>
                    <a:ext uri="{FF2B5EF4-FFF2-40B4-BE49-F238E27FC236}">
                      <a16:creationId xmlns:a16="http://schemas.microsoft.com/office/drawing/2014/main" id="{ADF22A48-71F8-F743-AEE1-C0FF1CDD4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6" y="1378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627" name="Line 335">
                  <a:extLst>
                    <a:ext uri="{FF2B5EF4-FFF2-40B4-BE49-F238E27FC236}">
                      <a16:creationId xmlns:a16="http://schemas.microsoft.com/office/drawing/2014/main" id="{6A937C22-CCD9-4341-9D5E-C2465636E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4" y="1372"/>
                  <a:ext cx="0" cy="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74" name="Line 336">
                <a:extLst>
                  <a:ext uri="{FF2B5EF4-FFF2-40B4-BE49-F238E27FC236}">
                    <a16:creationId xmlns:a16="http://schemas.microsoft.com/office/drawing/2014/main" id="{BE08F883-625B-BF44-BCCD-DA9C24FFD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" y="2442"/>
                <a:ext cx="0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5" name="Line 337">
                <a:extLst>
                  <a:ext uri="{FF2B5EF4-FFF2-40B4-BE49-F238E27FC236}">
                    <a16:creationId xmlns:a16="http://schemas.microsoft.com/office/drawing/2014/main" id="{74484529-08FA-514A-886F-5049B3487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" y="2422"/>
                <a:ext cx="474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6" name="Line 338">
                <a:extLst>
                  <a:ext uri="{FF2B5EF4-FFF2-40B4-BE49-F238E27FC236}">
                    <a16:creationId xmlns:a16="http://schemas.microsoft.com/office/drawing/2014/main" id="{F00D3ECB-DB9B-9843-BFA4-08753C812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" y="2175"/>
                <a:ext cx="385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77" name="Line 339">
                <a:extLst>
                  <a:ext uri="{FF2B5EF4-FFF2-40B4-BE49-F238E27FC236}">
                    <a16:creationId xmlns:a16="http://schemas.microsoft.com/office/drawing/2014/main" id="{E5B04419-BEA2-074E-9597-199489931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2" y="2121"/>
                <a:ext cx="13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78" name="Group 540">
                <a:extLst>
                  <a:ext uri="{FF2B5EF4-FFF2-40B4-BE49-F238E27FC236}">
                    <a16:creationId xmlns:a16="http://schemas.microsoft.com/office/drawing/2014/main" id="{FB830D62-9538-4D4D-9063-17DB123F0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" y="2730"/>
                <a:ext cx="2137" cy="98"/>
                <a:chOff x="1076" y="3108"/>
                <a:chExt cx="2137" cy="98"/>
              </a:xfrm>
            </p:grpSpPr>
            <p:grpSp>
              <p:nvGrpSpPr>
                <p:cNvPr id="59588" name="Group 259">
                  <a:extLst>
                    <a:ext uri="{FF2B5EF4-FFF2-40B4-BE49-F238E27FC236}">
                      <a16:creationId xmlns:a16="http://schemas.microsoft.com/office/drawing/2014/main" id="{C0F791CC-D21E-F440-A15F-EE857A111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4" y="3108"/>
                  <a:ext cx="1619" cy="98"/>
                  <a:chOff x="1780" y="2040"/>
                  <a:chExt cx="1619" cy="117"/>
                </a:xfrm>
              </p:grpSpPr>
              <p:grpSp>
                <p:nvGrpSpPr>
                  <p:cNvPr id="59592" name="Group 260">
                    <a:extLst>
                      <a:ext uri="{FF2B5EF4-FFF2-40B4-BE49-F238E27FC236}">
                        <a16:creationId xmlns:a16="http://schemas.microsoft.com/office/drawing/2014/main" id="{4B0CFF48-9F8D-4B49-9295-7B94D61E38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80" y="2040"/>
                    <a:ext cx="1565" cy="117"/>
                    <a:chOff x="1780" y="2040"/>
                    <a:chExt cx="1565" cy="117"/>
                  </a:xfrm>
                </p:grpSpPr>
                <p:sp>
                  <p:nvSpPr>
                    <p:cNvPr id="59606" name="Text Box 236">
                      <a:extLst>
                        <a:ext uri="{FF2B5EF4-FFF2-40B4-BE49-F238E27FC236}">
                          <a16:creationId xmlns:a16="http://schemas.microsoft.com/office/drawing/2014/main" id="{15C9BA1B-ABFD-CD4B-8047-2751C38EE9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0" y="2040"/>
                      <a:ext cx="12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44577" rIns="0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59607" name="Text Box 237">
                      <a:extLst>
                        <a:ext uri="{FF2B5EF4-FFF2-40B4-BE49-F238E27FC236}">
                          <a16:creationId xmlns:a16="http://schemas.microsoft.com/office/drawing/2014/main" id="{F1510816-F3AF-7B49-A205-FD8D157DD6B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5" y="2045"/>
                      <a:ext cx="16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59608" name="Text Box 238">
                      <a:extLst>
                        <a:ext uri="{FF2B5EF4-FFF2-40B4-BE49-F238E27FC236}">
                          <a16:creationId xmlns:a16="http://schemas.microsoft.com/office/drawing/2014/main" id="{D469DCE6-418B-E149-BFEB-27B8BD041F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1" y="2045"/>
                      <a:ext cx="19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59609" name="Text Box 239">
                      <a:extLst>
                        <a:ext uri="{FF2B5EF4-FFF2-40B4-BE49-F238E27FC236}">
                          <a16:creationId xmlns:a16="http://schemas.microsoft.com/office/drawing/2014/main" id="{3B2634CE-DC91-DB4C-A98B-0A08814B64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8" y="2045"/>
                      <a:ext cx="180" cy="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59610" name="Text Box 240">
                      <a:extLst>
                        <a:ext uri="{FF2B5EF4-FFF2-40B4-BE49-F238E27FC236}">
                          <a16:creationId xmlns:a16="http://schemas.microsoft.com/office/drawing/2014/main" id="{1CCCCDC0-A383-DA48-97EA-600C32CFE9C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92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59611" name="Text Box 241">
                      <a:extLst>
                        <a:ext uri="{FF2B5EF4-FFF2-40B4-BE49-F238E27FC236}">
                          <a16:creationId xmlns:a16="http://schemas.microsoft.com/office/drawing/2014/main" id="{31411D0A-ECE2-A740-94C1-1B3E3A9F27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1" y="2045"/>
                      <a:ext cx="192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14</a:t>
                      </a:r>
                    </a:p>
                  </p:txBody>
                </p:sp>
                <p:sp>
                  <p:nvSpPr>
                    <p:cNvPr id="59612" name="Text Box 242">
                      <a:extLst>
                        <a:ext uri="{FF2B5EF4-FFF2-40B4-BE49-F238E27FC236}">
                          <a16:creationId xmlns:a16="http://schemas.microsoft.com/office/drawing/2014/main" id="{23CDF724-68EE-DA40-9F4F-0BDE0B540C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16</a:t>
                      </a:r>
                    </a:p>
                  </p:txBody>
                </p:sp>
                <p:sp>
                  <p:nvSpPr>
                    <p:cNvPr id="59613" name="Text Box 243">
                      <a:extLst>
                        <a:ext uri="{FF2B5EF4-FFF2-40B4-BE49-F238E27FC236}">
                          <a16:creationId xmlns:a16="http://schemas.microsoft.com/office/drawing/2014/main" id="{A333C21D-D0F0-4246-AEAE-563A04674C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9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18</a:t>
                      </a:r>
                    </a:p>
                  </p:txBody>
                </p:sp>
                <p:sp>
                  <p:nvSpPr>
                    <p:cNvPr id="59614" name="Text Box 244">
                      <a:extLst>
                        <a:ext uri="{FF2B5EF4-FFF2-40B4-BE49-F238E27FC236}">
                          <a16:creationId xmlns:a16="http://schemas.microsoft.com/office/drawing/2014/main" id="{E350133F-24A0-D84F-B90F-20B5666982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7" y="2045"/>
                      <a:ext cx="198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59615" name="Text Box 245">
                      <a:extLst>
                        <a:ext uri="{FF2B5EF4-FFF2-40B4-BE49-F238E27FC236}">
                          <a16:creationId xmlns:a16="http://schemas.microsoft.com/office/drawing/2014/main" id="{2445DD5F-16B0-7F45-990C-FC18FBA11F9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22</a:t>
                      </a:r>
                    </a:p>
                  </p:txBody>
                </p:sp>
                <p:sp>
                  <p:nvSpPr>
                    <p:cNvPr id="59616" name="Text Box 246">
                      <a:extLst>
                        <a:ext uri="{FF2B5EF4-FFF2-40B4-BE49-F238E27FC236}">
                          <a16:creationId xmlns:a16="http://schemas.microsoft.com/office/drawing/2014/main" id="{B735062C-FE7D-BD48-B541-E47A6AFFF1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4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24</a:t>
                      </a:r>
                    </a:p>
                  </p:txBody>
                </p:sp>
                <p:sp>
                  <p:nvSpPr>
                    <p:cNvPr id="59617" name="Text Box 247">
                      <a:extLst>
                        <a:ext uri="{FF2B5EF4-FFF2-40B4-BE49-F238E27FC236}">
                          <a16:creationId xmlns:a16="http://schemas.microsoft.com/office/drawing/2014/main" id="{13E280A5-96A9-C84C-8239-0F518F269F0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7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26</a:t>
                      </a:r>
                    </a:p>
                  </p:txBody>
                </p:sp>
              </p:grpSp>
              <p:grpSp>
                <p:nvGrpSpPr>
                  <p:cNvPr id="59593" name="Group 273">
                    <a:extLst>
                      <a:ext uri="{FF2B5EF4-FFF2-40B4-BE49-F238E27FC236}">
                        <a16:creationId xmlns:a16="http://schemas.microsoft.com/office/drawing/2014/main" id="{38C748EA-CB45-2446-B51F-C928683EC7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3" y="2045"/>
                    <a:ext cx="1416" cy="112"/>
                    <a:chOff x="1983" y="2045"/>
                    <a:chExt cx="1416" cy="112"/>
                  </a:xfrm>
                </p:grpSpPr>
                <p:sp>
                  <p:nvSpPr>
                    <p:cNvPr id="59594" name="Text Box 249">
                      <a:extLst>
                        <a:ext uri="{FF2B5EF4-FFF2-40B4-BE49-F238E27FC236}">
                          <a16:creationId xmlns:a16="http://schemas.microsoft.com/office/drawing/2014/main" id="{BFA51959-E501-204A-97F8-6F0CD225050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3" y="2045"/>
                      <a:ext cx="154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59595" name="Text Box 250">
                      <a:extLst>
                        <a:ext uri="{FF2B5EF4-FFF2-40B4-BE49-F238E27FC236}">
                          <a16:creationId xmlns:a16="http://schemas.microsoft.com/office/drawing/2014/main" id="{EEF1980B-0D7A-F64B-9B9A-E59E1F77EE0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2073"/>
                      <a:ext cx="16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59596" name="Text Box 251">
                      <a:extLst>
                        <a:ext uri="{FF2B5EF4-FFF2-40B4-BE49-F238E27FC236}">
                          <a16:creationId xmlns:a16="http://schemas.microsoft.com/office/drawing/2014/main" id="{A0C1F9F9-BBFD-B942-89A0-CB4FCFCC3F6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3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59597" name="Text Box 252">
                      <a:extLst>
                        <a:ext uri="{FF2B5EF4-FFF2-40B4-BE49-F238E27FC236}">
                          <a16:creationId xmlns:a16="http://schemas.microsoft.com/office/drawing/2014/main" id="{BC980970-FD42-AE4F-AE36-3AF50879837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9" y="2045"/>
                      <a:ext cx="166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900" b="1">
                          <a:latin typeface="Arial Narrow" panose="020B0604020202020204" pitchFamily="34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59598" name="Text Box 253">
                      <a:extLst>
                        <a:ext uri="{FF2B5EF4-FFF2-40B4-BE49-F238E27FC236}">
                          <a16:creationId xmlns:a16="http://schemas.microsoft.com/office/drawing/2014/main" id="{8408DCE1-8C64-E34D-BBF0-F65DC136E1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9" y="2073"/>
                      <a:ext cx="206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13</a:t>
                      </a:r>
                    </a:p>
                  </p:txBody>
                </p:sp>
                <p:sp>
                  <p:nvSpPr>
                    <p:cNvPr id="59599" name="Text Box 254">
                      <a:extLst>
                        <a:ext uri="{FF2B5EF4-FFF2-40B4-BE49-F238E27FC236}">
                          <a16:creationId xmlns:a16="http://schemas.microsoft.com/office/drawing/2014/main" id="{1744D041-75CD-854E-84E3-1D38F186DDA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59600" name="Text Box 255">
                      <a:extLst>
                        <a:ext uri="{FF2B5EF4-FFF2-40B4-BE49-F238E27FC236}">
                          <a16:creationId xmlns:a16="http://schemas.microsoft.com/office/drawing/2014/main" id="{12EDB873-58B6-424C-AEE3-517BEF41D4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25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17</a:t>
                      </a:r>
                    </a:p>
                  </p:txBody>
                </p:sp>
                <p:sp>
                  <p:nvSpPr>
                    <p:cNvPr id="59601" name="Text Box 256">
                      <a:extLst>
                        <a:ext uri="{FF2B5EF4-FFF2-40B4-BE49-F238E27FC236}">
                          <a16:creationId xmlns:a16="http://schemas.microsoft.com/office/drawing/2014/main" id="{3ED290A1-CF7B-824A-B52E-54EC905042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19</a:t>
                      </a:r>
                    </a:p>
                  </p:txBody>
                </p:sp>
                <p:sp>
                  <p:nvSpPr>
                    <p:cNvPr id="59602" name="Text Box 257">
                      <a:extLst>
                        <a:ext uri="{FF2B5EF4-FFF2-40B4-BE49-F238E27FC236}">
                          <a16:creationId xmlns:a16="http://schemas.microsoft.com/office/drawing/2014/main" id="{FEE8A3F5-869E-A54B-A2D9-B3AE7D10F82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21</a:t>
                      </a:r>
                    </a:p>
                  </p:txBody>
                </p:sp>
                <p:sp>
                  <p:nvSpPr>
                    <p:cNvPr id="59603" name="Text Box 258">
                      <a:extLst>
                        <a:ext uri="{FF2B5EF4-FFF2-40B4-BE49-F238E27FC236}">
                          <a16:creationId xmlns:a16="http://schemas.microsoft.com/office/drawing/2014/main" id="{EC896791-F29C-284D-96A0-16B5222554A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6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23</a:t>
                      </a:r>
                    </a:p>
                  </p:txBody>
                </p:sp>
                <p:sp>
                  <p:nvSpPr>
                    <p:cNvPr id="59604" name="Text Box 259">
                      <a:extLst>
                        <a:ext uri="{FF2B5EF4-FFF2-40B4-BE49-F238E27FC236}">
                          <a16:creationId xmlns:a16="http://schemas.microsoft.com/office/drawing/2014/main" id="{41519AAE-FABE-C549-8E35-6B5E7D6CF54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23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25</a:t>
                      </a:r>
                    </a:p>
                  </p:txBody>
                </p:sp>
                <p:sp>
                  <p:nvSpPr>
                    <p:cNvPr id="59605" name="Text Box 260">
                      <a:extLst>
                        <a:ext uri="{FF2B5EF4-FFF2-40B4-BE49-F238E27FC236}">
                          <a16:creationId xmlns:a16="http://schemas.microsoft.com/office/drawing/2014/main" id="{F405EECE-0B84-A747-89E9-5EFEBD2D95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1" y="2073"/>
                      <a:ext cx="198" cy="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9154" tIns="44577" rIns="89154" bIns="44577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800" b="1">
                          <a:latin typeface="Arial Narrow" panose="020B0604020202020204" pitchFamily="34" charset="0"/>
                        </a:rPr>
                        <a:t>27</a:t>
                      </a:r>
                    </a:p>
                  </p:txBody>
                </p:sp>
              </p:grpSp>
            </p:grpSp>
            <p:sp>
              <p:nvSpPr>
                <p:cNvPr id="59589" name="Text Box 236">
                  <a:extLst>
                    <a:ext uri="{FF2B5EF4-FFF2-40B4-BE49-F238E27FC236}">
                      <a16:creationId xmlns:a16="http://schemas.microsoft.com/office/drawing/2014/main" id="{E64ADFD6-6E86-3F42-BF06-42E93C27E1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" y="3112"/>
                  <a:ext cx="120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9590" name="Text Box 236">
                  <a:extLst>
                    <a:ext uri="{FF2B5EF4-FFF2-40B4-BE49-F238E27FC236}">
                      <a16:creationId xmlns:a16="http://schemas.microsoft.com/office/drawing/2014/main" id="{13CC6FD5-E24F-8F41-954D-F2B781C8AD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2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9591" name="Text Box 236">
                  <a:extLst>
                    <a:ext uri="{FF2B5EF4-FFF2-40B4-BE49-F238E27FC236}">
                      <a16:creationId xmlns:a16="http://schemas.microsoft.com/office/drawing/2014/main" id="{442DF840-9EE6-E148-85F7-5434C6BCA9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6" y="3112"/>
                  <a:ext cx="138" cy="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800" b="1">
                      <a:latin typeface="Arial Narrow" panose="020B0604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59479" name="Group 545">
                <a:extLst>
                  <a:ext uri="{FF2B5EF4-FFF2-40B4-BE49-F238E27FC236}">
                    <a16:creationId xmlns:a16="http://schemas.microsoft.com/office/drawing/2014/main" id="{A2C647B8-27F3-1B40-A72F-642772A4B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4" y="1974"/>
                <a:ext cx="1143" cy="165"/>
                <a:chOff x="832" y="2262"/>
                <a:chExt cx="1143" cy="165"/>
              </a:xfrm>
            </p:grpSpPr>
            <p:grpSp>
              <p:nvGrpSpPr>
                <p:cNvPr id="59582" name="Group 544">
                  <a:extLst>
                    <a:ext uri="{FF2B5EF4-FFF2-40B4-BE49-F238E27FC236}">
                      <a16:creationId xmlns:a16="http://schemas.microsoft.com/office/drawing/2014/main" id="{8580780B-F668-9D46-86D8-3985F73F5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" y="2328"/>
                  <a:ext cx="1143" cy="99"/>
                  <a:chOff x="832" y="2328"/>
                  <a:chExt cx="1143" cy="99"/>
                </a:xfrm>
              </p:grpSpPr>
              <p:sp>
                <p:nvSpPr>
                  <p:cNvPr id="59584" name="Rectangle 319">
                    <a:extLst>
                      <a:ext uri="{FF2B5EF4-FFF2-40B4-BE49-F238E27FC236}">
                        <a16:creationId xmlns:a16="http://schemas.microsoft.com/office/drawing/2014/main" id="{D0E68AC5-36A7-084B-93DE-416ED7F80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2" y="2333"/>
                    <a:ext cx="1143" cy="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89154" tIns="44577" rIns="89154" bIns="44577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800">
                        <a:latin typeface="Courier New" panose="02070309020205020404" pitchFamily="49" charset="0"/>
                      </a:rPr>
                      <a:t>CTAAGGCGGTTATAAATAACCATCTTAGTAACTCGCTGGGTGGCATTTTT </a:t>
                    </a:r>
                  </a:p>
                </p:txBody>
              </p:sp>
              <p:sp>
                <p:nvSpPr>
                  <p:cNvPr id="59585" name="Rectangle 320">
                    <a:extLst>
                      <a:ext uri="{FF2B5EF4-FFF2-40B4-BE49-F238E27FC236}">
                        <a16:creationId xmlns:a16="http://schemas.microsoft.com/office/drawing/2014/main" id="{C85D2BF3-01C0-EA46-A6E3-2E328C0985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72" y="2328"/>
                    <a:ext cx="270" cy="7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6" name="Line 321">
                    <a:extLst>
                      <a:ext uri="{FF2B5EF4-FFF2-40B4-BE49-F238E27FC236}">
                        <a16:creationId xmlns:a16="http://schemas.microsoft.com/office/drawing/2014/main" id="{D8B133D9-4009-6A47-9FC7-6E1D08CE6B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00" y="2427"/>
                    <a:ext cx="3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  <p:sp>
                <p:nvSpPr>
                  <p:cNvPr id="59587" name="Line 322">
                    <a:extLst>
                      <a:ext uri="{FF2B5EF4-FFF2-40B4-BE49-F238E27FC236}">
                        <a16:creationId xmlns:a16="http://schemas.microsoft.com/office/drawing/2014/main" id="{0906397B-0B60-F54D-BD43-676F82DBCE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8" y="2417"/>
                    <a:ext cx="40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9154" tIns="44577" rIns="89154" bIns="44577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624" name="Text Box 343">
                  <a:extLst>
                    <a:ext uri="{FF2B5EF4-FFF2-40B4-BE49-F238E27FC236}">
                      <a16:creationId xmlns:a16="http://schemas.microsoft.com/office/drawing/2014/main" id="{5CB64764-2008-8548-9736-A7D373F43F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4" y="2262"/>
                  <a:ext cx="498" cy="8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89154" tIns="44577" rIns="89154" bIns="44577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sz="1050" b="1" dirty="0">
                      <a:latin typeface="Arial" charset="0"/>
                    </a:rPr>
                    <a:t>TATA box</a:t>
                  </a:r>
                </a:p>
              </p:txBody>
            </p:sp>
          </p:grpSp>
          <p:sp>
            <p:nvSpPr>
              <p:cNvPr id="59480" name="Line 345">
                <a:extLst>
                  <a:ext uri="{FF2B5EF4-FFF2-40B4-BE49-F238E27FC236}">
                    <a16:creationId xmlns:a16="http://schemas.microsoft.com/office/drawing/2014/main" id="{140BAC57-98C4-894E-A0DB-683032E0E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715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1" name="Line 452">
                <a:extLst>
                  <a:ext uri="{FF2B5EF4-FFF2-40B4-BE49-F238E27FC236}">
                    <a16:creationId xmlns:a16="http://schemas.microsoft.com/office/drawing/2014/main" id="{BBE06CC5-E5B7-CD45-BD50-A4C74DD1F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4" y="2817"/>
                <a:ext cx="0" cy="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grpSp>
            <p:nvGrpSpPr>
              <p:cNvPr id="59482" name="Group 538">
                <a:extLst>
                  <a:ext uri="{FF2B5EF4-FFF2-40B4-BE49-F238E27FC236}">
                    <a16:creationId xmlns:a16="http://schemas.microsoft.com/office/drawing/2014/main" id="{4FEFB38D-3E0E-9C43-B09A-FFEF8A303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6" y="2669"/>
                <a:ext cx="2303" cy="63"/>
                <a:chOff x="1014" y="3011"/>
                <a:chExt cx="2303" cy="105"/>
              </a:xfrm>
            </p:grpSpPr>
            <p:grpSp>
              <p:nvGrpSpPr>
                <p:cNvPr id="59545" name="Group 102">
                  <a:extLst>
                    <a:ext uri="{FF2B5EF4-FFF2-40B4-BE49-F238E27FC236}">
                      <a16:creationId xmlns:a16="http://schemas.microsoft.com/office/drawing/2014/main" id="{430D3CD4-D885-AA42-82A3-B5B32A8A8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1016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80" name="Rectangle 103">
                    <a:extLst>
                      <a:ext uri="{FF2B5EF4-FFF2-40B4-BE49-F238E27FC236}">
                        <a16:creationId xmlns:a16="http://schemas.microsoft.com/office/drawing/2014/main" id="{DF2ECCCD-6B9D-D346-9304-7F3B48B0B6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81" name="AutoShape 104">
                    <a:extLst>
                      <a:ext uri="{FF2B5EF4-FFF2-40B4-BE49-F238E27FC236}">
                        <a16:creationId xmlns:a16="http://schemas.microsoft.com/office/drawing/2014/main" id="{5B7FB176-EBCE-2944-953F-C4DADA5AF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59546" name="Line 97">
                  <a:extLst>
                    <a:ext uri="{FF2B5EF4-FFF2-40B4-BE49-F238E27FC236}">
                      <a16:creationId xmlns:a16="http://schemas.microsoft.com/office/drawing/2014/main" id="{BCC94B75-A4D0-794F-8B74-532E30A0E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4" y="3063"/>
                  <a:ext cx="229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7" name="Rectangle 107" descr="20%">
                  <a:extLst>
                    <a:ext uri="{FF2B5EF4-FFF2-40B4-BE49-F238E27FC236}">
                      <a16:creationId xmlns:a16="http://schemas.microsoft.com/office/drawing/2014/main" id="{0E565606-30CC-4A45-9885-C6652A830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8" y="3011"/>
                  <a:ext cx="65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8" name="Rectangle 98" descr="60%">
                  <a:extLst>
                    <a:ext uri="{FF2B5EF4-FFF2-40B4-BE49-F238E27FC236}">
                      <a16:creationId xmlns:a16="http://schemas.microsoft.com/office/drawing/2014/main" id="{1CA95698-C81C-D74B-8EED-E64210318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2" y="3011"/>
                  <a:ext cx="86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9" name="Rectangle 106" descr="20%">
                  <a:extLst>
                    <a:ext uri="{FF2B5EF4-FFF2-40B4-BE49-F238E27FC236}">
                      <a16:creationId xmlns:a16="http://schemas.microsoft.com/office/drawing/2014/main" id="{FD213669-0347-544B-88A8-BDC0D9DFA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" y="3011"/>
                  <a:ext cx="342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0" name="Rectangle 107" descr="20%">
                  <a:extLst>
                    <a:ext uri="{FF2B5EF4-FFF2-40B4-BE49-F238E27FC236}">
                      <a16:creationId xmlns:a16="http://schemas.microsoft.com/office/drawing/2014/main" id="{40974354-09B7-8444-AC47-A736F37EA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1" name="Rectangle 108" descr="20%">
                  <a:extLst>
                    <a:ext uri="{FF2B5EF4-FFF2-40B4-BE49-F238E27FC236}">
                      <a16:creationId xmlns:a16="http://schemas.microsoft.com/office/drawing/2014/main" id="{7C1ADB51-95AD-CD45-B478-95D0A57A0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6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2" name="Rectangle 109" descr="20%">
                  <a:extLst>
                    <a:ext uri="{FF2B5EF4-FFF2-40B4-BE49-F238E27FC236}">
                      <a16:creationId xmlns:a16="http://schemas.microsoft.com/office/drawing/2014/main" id="{9BC50A92-0BFD-AA4B-AFA3-1E23F65DE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5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3" name="Rectangle 110" descr="20%">
                  <a:extLst>
                    <a:ext uri="{FF2B5EF4-FFF2-40B4-BE49-F238E27FC236}">
                      <a16:creationId xmlns:a16="http://schemas.microsoft.com/office/drawing/2014/main" id="{406FC7D2-0EBD-EC4F-8B78-BC15B06D7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6" y="3011"/>
                  <a:ext cx="42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4" name="Rectangle 111" descr="20%">
                  <a:extLst>
                    <a:ext uri="{FF2B5EF4-FFF2-40B4-BE49-F238E27FC236}">
                      <a16:creationId xmlns:a16="http://schemas.microsoft.com/office/drawing/2014/main" id="{DCA6E8B7-7EB3-7641-BEB1-CB4C0641E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3011"/>
                  <a:ext cx="28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5" name="Rectangle 112" descr="20%">
                  <a:extLst>
                    <a:ext uri="{FF2B5EF4-FFF2-40B4-BE49-F238E27FC236}">
                      <a16:creationId xmlns:a16="http://schemas.microsoft.com/office/drawing/2014/main" id="{452F2118-0794-1947-98AE-60C303850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5" y="3011"/>
                  <a:ext cx="30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6" name="Rectangle 113" descr="20%">
                  <a:extLst>
                    <a:ext uri="{FF2B5EF4-FFF2-40B4-BE49-F238E27FC236}">
                      <a16:creationId xmlns:a16="http://schemas.microsoft.com/office/drawing/2014/main" id="{1315DA88-B282-E74B-A1AB-A03DC969D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6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7" name="Rectangle 114" descr="20%">
                  <a:extLst>
                    <a:ext uri="{FF2B5EF4-FFF2-40B4-BE49-F238E27FC236}">
                      <a16:creationId xmlns:a16="http://schemas.microsoft.com/office/drawing/2014/main" id="{DB35F27E-E455-5C40-8586-E8B19B6AA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4" y="3011"/>
                  <a:ext cx="18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8" name="Rectangle 115" descr="20%">
                  <a:extLst>
                    <a:ext uri="{FF2B5EF4-FFF2-40B4-BE49-F238E27FC236}">
                      <a16:creationId xmlns:a16="http://schemas.microsoft.com/office/drawing/2014/main" id="{4EE00EF0-192A-2441-BE1D-8BABF1DF8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3011"/>
                  <a:ext cx="61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59" name="Rectangle 193" descr="20%">
                  <a:extLst>
                    <a:ext uri="{FF2B5EF4-FFF2-40B4-BE49-F238E27FC236}">
                      <a16:creationId xmlns:a16="http://schemas.microsoft.com/office/drawing/2014/main" id="{9113BBA9-53B5-0549-A30E-F38B30DAF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" y="3011"/>
                  <a:ext cx="12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0" name="Rectangle 194" descr="20%">
                  <a:extLst>
                    <a:ext uri="{FF2B5EF4-FFF2-40B4-BE49-F238E27FC236}">
                      <a16:creationId xmlns:a16="http://schemas.microsoft.com/office/drawing/2014/main" id="{AE607FB0-18A4-6A4C-9D35-551B1ACBE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6" y="3011"/>
                  <a:ext cx="23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1" name="Rectangle 195" descr="20%">
                  <a:extLst>
                    <a:ext uri="{FF2B5EF4-FFF2-40B4-BE49-F238E27FC236}">
                      <a16:creationId xmlns:a16="http://schemas.microsoft.com/office/drawing/2014/main" id="{8EA84480-4755-6541-B123-035D620E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" y="3011"/>
                  <a:ext cx="18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2" name="Rectangle 196" descr="20%">
                  <a:extLst>
                    <a:ext uri="{FF2B5EF4-FFF2-40B4-BE49-F238E27FC236}">
                      <a16:creationId xmlns:a16="http://schemas.microsoft.com/office/drawing/2014/main" id="{63094141-082B-7B48-B6DB-639864035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3" name="Rectangle 197" descr="20%">
                  <a:extLst>
                    <a:ext uri="{FF2B5EF4-FFF2-40B4-BE49-F238E27FC236}">
                      <a16:creationId xmlns:a16="http://schemas.microsoft.com/office/drawing/2014/main" id="{86C2FC6A-CCEB-2F4E-82CA-B13F6340FA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2" y="3011"/>
                  <a:ext cx="23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4" name="Rectangle 198" descr="20%">
                  <a:extLst>
                    <a:ext uri="{FF2B5EF4-FFF2-40B4-BE49-F238E27FC236}">
                      <a16:creationId xmlns:a16="http://schemas.microsoft.com/office/drawing/2014/main" id="{6419F2FA-A33A-F344-8297-42DB0F0DF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" y="3011"/>
                  <a:ext cx="12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5" name="Rectangle 199" descr="20%">
                  <a:extLst>
                    <a:ext uri="{FF2B5EF4-FFF2-40B4-BE49-F238E27FC236}">
                      <a16:creationId xmlns:a16="http://schemas.microsoft.com/office/drawing/2014/main" id="{A2AB6BAA-21C5-804C-8521-E545134FF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2" y="3011"/>
                  <a:ext cx="17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6" name="Rectangle 200" descr="20%">
                  <a:extLst>
                    <a:ext uri="{FF2B5EF4-FFF2-40B4-BE49-F238E27FC236}">
                      <a16:creationId xmlns:a16="http://schemas.microsoft.com/office/drawing/2014/main" id="{5E8F9E7E-31DE-E04F-8A0A-31DB990D6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3011"/>
                  <a:ext cx="6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7" name="Rectangle 201" descr="20%">
                  <a:extLst>
                    <a:ext uri="{FF2B5EF4-FFF2-40B4-BE49-F238E27FC236}">
                      <a16:creationId xmlns:a16="http://schemas.microsoft.com/office/drawing/2014/main" id="{F9FD4E08-5357-1642-BB50-E96F93364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6" y="3011"/>
                  <a:ext cx="46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8" name="Rectangle 202" descr="20%">
                  <a:extLst>
                    <a:ext uri="{FF2B5EF4-FFF2-40B4-BE49-F238E27FC236}">
                      <a16:creationId xmlns:a16="http://schemas.microsoft.com/office/drawing/2014/main" id="{2806D7B3-0AC7-8346-9843-7B7DBCC88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8" y="3011"/>
                  <a:ext cx="23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69" name="Rectangle 203" descr="20%">
                  <a:extLst>
                    <a:ext uri="{FF2B5EF4-FFF2-40B4-BE49-F238E27FC236}">
                      <a16:creationId xmlns:a16="http://schemas.microsoft.com/office/drawing/2014/main" id="{13C5C748-01B1-9F40-BBD5-D58CD5E43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4" y="3011"/>
                  <a:ext cx="6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0" name="Rectangle 204" descr="20%">
                  <a:extLst>
                    <a:ext uri="{FF2B5EF4-FFF2-40B4-BE49-F238E27FC236}">
                      <a16:creationId xmlns:a16="http://schemas.microsoft.com/office/drawing/2014/main" id="{2B60C1B6-E747-1042-9116-51C032474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2" y="3011"/>
                  <a:ext cx="6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1" name="Rectangle 205" descr="20%">
                  <a:extLst>
                    <a:ext uri="{FF2B5EF4-FFF2-40B4-BE49-F238E27FC236}">
                      <a16:creationId xmlns:a16="http://schemas.microsoft.com/office/drawing/2014/main" id="{B4F82AD5-B672-294C-8472-44C2BB4F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" y="3011"/>
                  <a:ext cx="6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2" name="Rectangle 206" descr="20%">
                  <a:extLst>
                    <a:ext uri="{FF2B5EF4-FFF2-40B4-BE49-F238E27FC236}">
                      <a16:creationId xmlns:a16="http://schemas.microsoft.com/office/drawing/2014/main" id="{9CC7BDAF-D9D3-9140-98A2-2C319492A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" y="3011"/>
                  <a:ext cx="23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3" name="Rectangle 107" descr="20%">
                  <a:extLst>
                    <a:ext uri="{FF2B5EF4-FFF2-40B4-BE49-F238E27FC236}">
                      <a16:creationId xmlns:a16="http://schemas.microsoft.com/office/drawing/2014/main" id="{88B39081-B670-A34F-AA5C-D3BBA110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3011"/>
                  <a:ext cx="27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4" name="Rectangle 107" descr="20%">
                  <a:extLst>
                    <a:ext uri="{FF2B5EF4-FFF2-40B4-BE49-F238E27FC236}">
                      <a16:creationId xmlns:a16="http://schemas.microsoft.com/office/drawing/2014/main" id="{714A1803-C477-804C-B029-839062787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6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5" name="Rectangle 107" descr="20%">
                  <a:extLst>
                    <a:ext uri="{FF2B5EF4-FFF2-40B4-BE49-F238E27FC236}">
                      <a16:creationId xmlns:a16="http://schemas.microsoft.com/office/drawing/2014/main" id="{CF629E32-AB95-B440-94AD-9AADA7799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" y="3011"/>
                  <a:ext cx="29" cy="105"/>
                </a:xfrm>
                <a:prstGeom prst="rect">
                  <a:avLst/>
                </a:pr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76" name="Line 317">
                  <a:extLst>
                    <a:ext uri="{FF2B5EF4-FFF2-40B4-BE49-F238E27FC236}">
                      <a16:creationId xmlns:a16="http://schemas.microsoft.com/office/drawing/2014/main" id="{741695F4-66BC-D54D-BB51-337199BDB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2" y="3062"/>
                  <a:ext cx="0" cy="3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grpSp>
              <p:nvGrpSpPr>
                <p:cNvPr id="59577" name="Group 102">
                  <a:extLst>
                    <a:ext uri="{FF2B5EF4-FFF2-40B4-BE49-F238E27FC236}">
                      <a16:creationId xmlns:a16="http://schemas.microsoft.com/office/drawing/2014/main" id="{FA316C09-CE17-9047-B76D-B5B801D72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0" y="3011"/>
                  <a:ext cx="27" cy="105"/>
                  <a:chOff x="3530" y="3410"/>
                  <a:chExt cx="35" cy="198"/>
                </a:xfrm>
              </p:grpSpPr>
              <p:sp useBgFill="1">
                <p:nvSpPr>
                  <p:cNvPr id="59578" name="Rectangle 103">
                    <a:extLst>
                      <a:ext uri="{FF2B5EF4-FFF2-40B4-BE49-F238E27FC236}">
                        <a16:creationId xmlns:a16="http://schemas.microsoft.com/office/drawing/2014/main" id="{B0F160A0-FCB1-C84D-B14B-CFEEB81DA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30" y="3410"/>
                    <a:ext cx="35" cy="198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79" name="AutoShape 104">
                    <a:extLst>
                      <a:ext uri="{FF2B5EF4-FFF2-40B4-BE49-F238E27FC236}">
                        <a16:creationId xmlns:a16="http://schemas.microsoft.com/office/drawing/2014/main" id="{21F5D960-E0EF-0A43-A47D-A5162F53A9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50" y="3491"/>
                    <a:ext cx="196" cy="3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sp>
            <p:nvSpPr>
              <p:cNvPr id="59483" name="Line 522">
                <a:extLst>
                  <a:ext uri="{FF2B5EF4-FFF2-40B4-BE49-F238E27FC236}">
                    <a16:creationId xmlns:a16="http://schemas.microsoft.com/office/drawing/2014/main" id="{21D8FE08-F099-674A-82F1-F10136FD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6" y="2957"/>
                <a:ext cx="1632" cy="3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4" name="Line 523">
                <a:extLst>
                  <a:ext uri="{FF2B5EF4-FFF2-40B4-BE49-F238E27FC236}">
                    <a16:creationId xmlns:a16="http://schemas.microsoft.com/office/drawing/2014/main" id="{8D140098-EE6A-A542-B161-5FD8BF49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957"/>
                <a:ext cx="102" cy="2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85" name="Line 126">
                <a:extLst>
                  <a:ext uri="{FF2B5EF4-FFF2-40B4-BE49-F238E27FC236}">
                    <a16:creationId xmlns:a16="http://schemas.microsoft.com/office/drawing/2014/main" id="{E7AF54F1-5FC0-4E4E-B7D5-14A950ECE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317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127" descr="60%">
                <a:extLst>
                  <a:ext uri="{FF2B5EF4-FFF2-40B4-BE49-F238E27FC236}">
                    <a16:creationId xmlns:a16="http://schemas.microsoft.com/office/drawing/2014/main" id="{2107A2BB-D6C8-C742-A5D1-0C38D096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3277"/>
                <a:ext cx="1493" cy="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87" name="Group 453">
                <a:extLst>
                  <a:ext uri="{FF2B5EF4-FFF2-40B4-BE49-F238E27FC236}">
                    <a16:creationId xmlns:a16="http://schemas.microsoft.com/office/drawing/2014/main" id="{CA541DB8-A617-A242-93AF-79F39C389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7" y="3278"/>
                <a:ext cx="40" cy="74"/>
                <a:chOff x="3786" y="4029"/>
                <a:chExt cx="44" cy="180"/>
              </a:xfrm>
            </p:grpSpPr>
            <p:sp useBgFill="1">
              <p:nvSpPr>
                <p:cNvPr id="59543" name="Rectangle 128">
                  <a:extLst>
                    <a:ext uri="{FF2B5EF4-FFF2-40B4-BE49-F238E27FC236}">
                      <a16:creationId xmlns:a16="http://schemas.microsoft.com/office/drawing/2014/main" id="{660498BD-5764-D043-A14F-E4AB445FF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544" name="AutoShape 129">
                  <a:extLst>
                    <a:ext uri="{FF2B5EF4-FFF2-40B4-BE49-F238E27FC236}">
                      <a16:creationId xmlns:a16="http://schemas.microsoft.com/office/drawing/2014/main" id="{74A14F3F-E05D-6A47-82A4-EF6B9F073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88" name="Group 93">
                <a:extLst>
                  <a:ext uri="{FF2B5EF4-FFF2-40B4-BE49-F238E27FC236}">
                    <a16:creationId xmlns:a16="http://schemas.microsoft.com/office/drawing/2014/main" id="{C2299C19-01F2-A047-A583-A6A5A74285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282"/>
                <a:ext cx="1455" cy="69"/>
                <a:chOff x="1778" y="3216"/>
                <a:chExt cx="1784" cy="166"/>
              </a:xfrm>
            </p:grpSpPr>
            <p:grpSp>
              <p:nvGrpSpPr>
                <p:cNvPr id="59495" name="Group 94">
                  <a:extLst>
                    <a:ext uri="{FF2B5EF4-FFF2-40B4-BE49-F238E27FC236}">
                      <a16:creationId xmlns:a16="http://schemas.microsoft.com/office/drawing/2014/main" id="{D0E53F49-DE15-2547-9965-548CC4B46F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41" name="AutoShape 95">
                    <a:extLst>
                      <a:ext uri="{FF2B5EF4-FFF2-40B4-BE49-F238E27FC236}">
                        <a16:creationId xmlns:a16="http://schemas.microsoft.com/office/drawing/2014/main" id="{C0604FCA-671C-C845-924C-A7A4BEDE1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2" name="AutoShape 96">
                    <a:extLst>
                      <a:ext uri="{FF2B5EF4-FFF2-40B4-BE49-F238E27FC236}">
                        <a16:creationId xmlns:a16="http://schemas.microsoft.com/office/drawing/2014/main" id="{486C2B60-E05C-6045-9BE1-E5AC476BE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6" name="Group 97">
                  <a:extLst>
                    <a:ext uri="{FF2B5EF4-FFF2-40B4-BE49-F238E27FC236}">
                      <a16:creationId xmlns:a16="http://schemas.microsoft.com/office/drawing/2014/main" id="{7DC5A806-2934-A34D-977A-C0B027D0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9" name="AutoShape 98">
                    <a:extLst>
                      <a:ext uri="{FF2B5EF4-FFF2-40B4-BE49-F238E27FC236}">
                        <a16:creationId xmlns:a16="http://schemas.microsoft.com/office/drawing/2014/main" id="{7EC5561D-1F56-2748-9574-31F5B03E1B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40" name="AutoShape 99">
                    <a:extLst>
                      <a:ext uri="{FF2B5EF4-FFF2-40B4-BE49-F238E27FC236}">
                        <a16:creationId xmlns:a16="http://schemas.microsoft.com/office/drawing/2014/main" id="{EA3E4E79-6A22-364E-8921-94D84F5344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7" name="Group 100">
                  <a:extLst>
                    <a:ext uri="{FF2B5EF4-FFF2-40B4-BE49-F238E27FC236}">
                      <a16:creationId xmlns:a16="http://schemas.microsoft.com/office/drawing/2014/main" id="{7F55C712-F4F5-E74D-9C15-BE2DE60FA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7" name="AutoShape 101">
                    <a:extLst>
                      <a:ext uri="{FF2B5EF4-FFF2-40B4-BE49-F238E27FC236}">
                        <a16:creationId xmlns:a16="http://schemas.microsoft.com/office/drawing/2014/main" id="{576A0D61-32F1-144A-B82F-22CB8D460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8" name="AutoShape 102">
                    <a:extLst>
                      <a:ext uri="{FF2B5EF4-FFF2-40B4-BE49-F238E27FC236}">
                        <a16:creationId xmlns:a16="http://schemas.microsoft.com/office/drawing/2014/main" id="{9F803556-D505-704B-8288-100B33775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8" name="Group 103">
                  <a:extLst>
                    <a:ext uri="{FF2B5EF4-FFF2-40B4-BE49-F238E27FC236}">
                      <a16:creationId xmlns:a16="http://schemas.microsoft.com/office/drawing/2014/main" id="{64164808-9876-224B-8505-96BD815E2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5" name="AutoShape 104">
                    <a:extLst>
                      <a:ext uri="{FF2B5EF4-FFF2-40B4-BE49-F238E27FC236}">
                        <a16:creationId xmlns:a16="http://schemas.microsoft.com/office/drawing/2014/main" id="{EF0CB67C-FAD1-974E-BB89-4E79C8AC16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6" name="AutoShape 105">
                    <a:extLst>
                      <a:ext uri="{FF2B5EF4-FFF2-40B4-BE49-F238E27FC236}">
                        <a16:creationId xmlns:a16="http://schemas.microsoft.com/office/drawing/2014/main" id="{1F82A471-E974-CB44-8D40-E0B24BDB1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99" name="Group 225">
                  <a:extLst>
                    <a:ext uri="{FF2B5EF4-FFF2-40B4-BE49-F238E27FC236}">
                      <a16:creationId xmlns:a16="http://schemas.microsoft.com/office/drawing/2014/main" id="{C41A7FA5-E80A-7F46-98EB-4960326B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3" name="AutoShape 107">
                    <a:extLst>
                      <a:ext uri="{FF2B5EF4-FFF2-40B4-BE49-F238E27FC236}">
                        <a16:creationId xmlns:a16="http://schemas.microsoft.com/office/drawing/2014/main" id="{C161DE34-2D46-754A-81E3-395CFC105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4" name="AutoShape 108">
                    <a:extLst>
                      <a:ext uri="{FF2B5EF4-FFF2-40B4-BE49-F238E27FC236}">
                        <a16:creationId xmlns:a16="http://schemas.microsoft.com/office/drawing/2014/main" id="{5B6410CA-14B8-E241-AA0D-80D28F0718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0" name="Group 109">
                  <a:extLst>
                    <a:ext uri="{FF2B5EF4-FFF2-40B4-BE49-F238E27FC236}">
                      <a16:creationId xmlns:a16="http://schemas.microsoft.com/office/drawing/2014/main" id="{59A06B57-FC6E-0143-BB26-6E2FD59FE5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31" name="AutoShape 110">
                    <a:extLst>
                      <a:ext uri="{FF2B5EF4-FFF2-40B4-BE49-F238E27FC236}">
                        <a16:creationId xmlns:a16="http://schemas.microsoft.com/office/drawing/2014/main" id="{76D294E9-92D8-5C40-B83C-3CF74A9FD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2" name="AutoShape 111">
                    <a:extLst>
                      <a:ext uri="{FF2B5EF4-FFF2-40B4-BE49-F238E27FC236}">
                        <a16:creationId xmlns:a16="http://schemas.microsoft.com/office/drawing/2014/main" id="{E64FCFA6-89B8-5D45-AD9E-F0A2DAE64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1" name="Group 112">
                  <a:extLst>
                    <a:ext uri="{FF2B5EF4-FFF2-40B4-BE49-F238E27FC236}">
                      <a16:creationId xmlns:a16="http://schemas.microsoft.com/office/drawing/2014/main" id="{28005496-474B-234E-903D-45FD1DE142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9" name="AutoShape 113">
                    <a:extLst>
                      <a:ext uri="{FF2B5EF4-FFF2-40B4-BE49-F238E27FC236}">
                        <a16:creationId xmlns:a16="http://schemas.microsoft.com/office/drawing/2014/main" id="{9E6C2858-8FE3-714B-8C26-B4DF5A7D32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30" name="AutoShape 114">
                    <a:extLst>
                      <a:ext uri="{FF2B5EF4-FFF2-40B4-BE49-F238E27FC236}">
                        <a16:creationId xmlns:a16="http://schemas.microsoft.com/office/drawing/2014/main" id="{DBEEA82F-3608-1343-AEE4-0FB983D11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2" name="Group 115">
                  <a:extLst>
                    <a:ext uri="{FF2B5EF4-FFF2-40B4-BE49-F238E27FC236}">
                      <a16:creationId xmlns:a16="http://schemas.microsoft.com/office/drawing/2014/main" id="{C49AFA3B-38D4-274D-A8B6-028E96D83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7" name="AutoShape 116">
                    <a:extLst>
                      <a:ext uri="{FF2B5EF4-FFF2-40B4-BE49-F238E27FC236}">
                        <a16:creationId xmlns:a16="http://schemas.microsoft.com/office/drawing/2014/main" id="{ED9301FF-DAC5-5C41-89F3-7D1754849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8" name="AutoShape 117">
                    <a:extLst>
                      <a:ext uri="{FF2B5EF4-FFF2-40B4-BE49-F238E27FC236}">
                        <a16:creationId xmlns:a16="http://schemas.microsoft.com/office/drawing/2014/main" id="{12B8B8AA-8776-AC49-B0D1-93E046B58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3" name="Group 118">
                  <a:extLst>
                    <a:ext uri="{FF2B5EF4-FFF2-40B4-BE49-F238E27FC236}">
                      <a16:creationId xmlns:a16="http://schemas.microsoft.com/office/drawing/2014/main" id="{43641CB9-09E2-1245-899D-F539385AF3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5" name="AutoShape 119">
                    <a:extLst>
                      <a:ext uri="{FF2B5EF4-FFF2-40B4-BE49-F238E27FC236}">
                        <a16:creationId xmlns:a16="http://schemas.microsoft.com/office/drawing/2014/main" id="{E36ED9D0-326D-0F46-B6B5-78F2A1E8A5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6" name="AutoShape 120">
                    <a:extLst>
                      <a:ext uri="{FF2B5EF4-FFF2-40B4-BE49-F238E27FC236}">
                        <a16:creationId xmlns:a16="http://schemas.microsoft.com/office/drawing/2014/main" id="{C608C92F-AB0F-9040-AEE7-BBACDF76DD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4" name="Group 121">
                  <a:extLst>
                    <a:ext uri="{FF2B5EF4-FFF2-40B4-BE49-F238E27FC236}">
                      <a16:creationId xmlns:a16="http://schemas.microsoft.com/office/drawing/2014/main" id="{635E753A-E949-1F4B-9B8B-B66C2E246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3" name="AutoShape 122">
                    <a:extLst>
                      <a:ext uri="{FF2B5EF4-FFF2-40B4-BE49-F238E27FC236}">
                        <a16:creationId xmlns:a16="http://schemas.microsoft.com/office/drawing/2014/main" id="{EE3F44DB-5646-ED4B-AC2F-5D94ADC0C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4" name="AutoShape 123">
                    <a:extLst>
                      <a:ext uri="{FF2B5EF4-FFF2-40B4-BE49-F238E27FC236}">
                        <a16:creationId xmlns:a16="http://schemas.microsoft.com/office/drawing/2014/main" id="{DF35A649-904B-A54D-93EA-A5C3FABA0B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5" name="Group 124">
                  <a:extLst>
                    <a:ext uri="{FF2B5EF4-FFF2-40B4-BE49-F238E27FC236}">
                      <a16:creationId xmlns:a16="http://schemas.microsoft.com/office/drawing/2014/main" id="{0A933D77-D2BD-4946-A974-C878BD00BF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21" name="AutoShape 125">
                    <a:extLst>
                      <a:ext uri="{FF2B5EF4-FFF2-40B4-BE49-F238E27FC236}">
                        <a16:creationId xmlns:a16="http://schemas.microsoft.com/office/drawing/2014/main" id="{189C3386-0B22-4C42-8B53-CEF311E34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2" name="AutoShape 126">
                    <a:extLst>
                      <a:ext uri="{FF2B5EF4-FFF2-40B4-BE49-F238E27FC236}">
                        <a16:creationId xmlns:a16="http://schemas.microsoft.com/office/drawing/2014/main" id="{0BCE4A52-69FC-DC47-841F-615F5EBA85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6" name="Group 127">
                  <a:extLst>
                    <a:ext uri="{FF2B5EF4-FFF2-40B4-BE49-F238E27FC236}">
                      <a16:creationId xmlns:a16="http://schemas.microsoft.com/office/drawing/2014/main" id="{2E139376-0345-254B-8C4C-94AFD774F4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9" name="AutoShape 128">
                    <a:extLst>
                      <a:ext uri="{FF2B5EF4-FFF2-40B4-BE49-F238E27FC236}">
                        <a16:creationId xmlns:a16="http://schemas.microsoft.com/office/drawing/2014/main" id="{E8ACAF95-3F4D-1946-92DC-9C074AD0E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20" name="AutoShape 129">
                    <a:extLst>
                      <a:ext uri="{FF2B5EF4-FFF2-40B4-BE49-F238E27FC236}">
                        <a16:creationId xmlns:a16="http://schemas.microsoft.com/office/drawing/2014/main" id="{DAF9B676-14B2-744A-9D60-4F11F5CA2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7" name="Group 130">
                  <a:extLst>
                    <a:ext uri="{FF2B5EF4-FFF2-40B4-BE49-F238E27FC236}">
                      <a16:creationId xmlns:a16="http://schemas.microsoft.com/office/drawing/2014/main" id="{077F8E7C-6C74-F346-A45B-E92045D7FE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7" name="AutoShape 131">
                    <a:extLst>
                      <a:ext uri="{FF2B5EF4-FFF2-40B4-BE49-F238E27FC236}">
                        <a16:creationId xmlns:a16="http://schemas.microsoft.com/office/drawing/2014/main" id="{A5C51E2A-64B6-F14E-B271-B197B9D498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8" name="AutoShape 132">
                    <a:extLst>
                      <a:ext uri="{FF2B5EF4-FFF2-40B4-BE49-F238E27FC236}">
                        <a16:creationId xmlns:a16="http://schemas.microsoft.com/office/drawing/2014/main" id="{627DD94F-C790-B24E-B2B0-26FB8A094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8" name="Group 133">
                  <a:extLst>
                    <a:ext uri="{FF2B5EF4-FFF2-40B4-BE49-F238E27FC236}">
                      <a16:creationId xmlns:a16="http://schemas.microsoft.com/office/drawing/2014/main" id="{5425AE16-025A-154D-98A7-E0669AC370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5" name="AutoShape 134">
                    <a:extLst>
                      <a:ext uri="{FF2B5EF4-FFF2-40B4-BE49-F238E27FC236}">
                        <a16:creationId xmlns:a16="http://schemas.microsoft.com/office/drawing/2014/main" id="{08E58DEB-3CFD-3C4F-A384-191E0B56C2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6" name="AutoShape 135">
                    <a:extLst>
                      <a:ext uri="{FF2B5EF4-FFF2-40B4-BE49-F238E27FC236}">
                        <a16:creationId xmlns:a16="http://schemas.microsoft.com/office/drawing/2014/main" id="{5DCDE33F-A985-854A-AF8F-86BE55E52A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09" name="Group 136">
                  <a:extLst>
                    <a:ext uri="{FF2B5EF4-FFF2-40B4-BE49-F238E27FC236}">
                      <a16:creationId xmlns:a16="http://schemas.microsoft.com/office/drawing/2014/main" id="{94D15D74-4ED2-B443-9F94-94FD4260B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3" name="AutoShape 137">
                    <a:extLst>
                      <a:ext uri="{FF2B5EF4-FFF2-40B4-BE49-F238E27FC236}">
                        <a16:creationId xmlns:a16="http://schemas.microsoft.com/office/drawing/2014/main" id="{BFC504B5-E94A-134B-B487-EC82A5572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4" name="AutoShape 138">
                    <a:extLst>
                      <a:ext uri="{FF2B5EF4-FFF2-40B4-BE49-F238E27FC236}">
                        <a16:creationId xmlns:a16="http://schemas.microsoft.com/office/drawing/2014/main" id="{B6A03EFE-D097-2C4D-8C43-DE9D69FDEB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510" name="Group 139">
                  <a:extLst>
                    <a:ext uri="{FF2B5EF4-FFF2-40B4-BE49-F238E27FC236}">
                      <a16:creationId xmlns:a16="http://schemas.microsoft.com/office/drawing/2014/main" id="{3844D762-9E83-854F-ABB1-E0E173F94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511" name="AutoShape 140">
                    <a:extLst>
                      <a:ext uri="{FF2B5EF4-FFF2-40B4-BE49-F238E27FC236}">
                        <a16:creationId xmlns:a16="http://schemas.microsoft.com/office/drawing/2014/main" id="{74C01BC3-8CF2-8943-A906-6E902C834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512" name="AutoShape 141">
                    <a:extLst>
                      <a:ext uri="{FF2B5EF4-FFF2-40B4-BE49-F238E27FC236}">
                        <a16:creationId xmlns:a16="http://schemas.microsoft.com/office/drawing/2014/main" id="{D41596BD-AA43-3340-9239-E8D1C8A31D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  <p:grpSp>
            <p:nvGrpSpPr>
              <p:cNvPr id="59489" name="Group 455">
                <a:extLst>
                  <a:ext uri="{FF2B5EF4-FFF2-40B4-BE49-F238E27FC236}">
                    <a16:creationId xmlns:a16="http://schemas.microsoft.com/office/drawing/2014/main" id="{56F7620B-D5D8-8F43-9C1E-58BD020F9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3293"/>
                <a:ext cx="112" cy="60"/>
                <a:chOff x="1868" y="4656"/>
                <a:chExt cx="124" cy="114"/>
              </a:xfrm>
            </p:grpSpPr>
            <p:sp>
              <p:nvSpPr>
                <p:cNvPr id="59492" name="Rectangle 456">
                  <a:extLst>
                    <a:ext uri="{FF2B5EF4-FFF2-40B4-BE49-F238E27FC236}">
                      <a16:creationId xmlns:a16="http://schemas.microsoft.com/office/drawing/2014/main" id="{C1B92BE3-F320-2043-8821-12D7C6287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93" name="Line 457">
                  <a:extLst>
                    <a:ext uri="{FF2B5EF4-FFF2-40B4-BE49-F238E27FC236}">
                      <a16:creationId xmlns:a16="http://schemas.microsoft.com/office/drawing/2014/main" id="{9B3CCB76-D486-054C-B128-0A74DC39C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94" name="Line 458">
                  <a:extLst>
                    <a:ext uri="{FF2B5EF4-FFF2-40B4-BE49-F238E27FC236}">
                      <a16:creationId xmlns:a16="http://schemas.microsoft.com/office/drawing/2014/main" id="{6E154C4F-4543-2F44-B969-5F3EC7CDC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sp>
            <p:nvSpPr>
              <p:cNvPr id="59490" name="Line 525">
                <a:extLst>
                  <a:ext uri="{FF2B5EF4-FFF2-40B4-BE49-F238E27FC236}">
                    <a16:creationId xmlns:a16="http://schemas.microsoft.com/office/drawing/2014/main" id="{47E16D47-2BE5-3349-A384-B3382F93F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324"/>
                <a:ext cx="6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491" name="Line 527">
                <a:extLst>
                  <a:ext uri="{FF2B5EF4-FFF2-40B4-BE49-F238E27FC236}">
                    <a16:creationId xmlns:a16="http://schemas.microsoft.com/office/drawing/2014/main" id="{A33E4375-DA24-E147-8F61-5FB3C6D0C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" y="3324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</p:grpSp>
        <p:grpSp>
          <p:nvGrpSpPr>
            <p:cNvPr id="59396" name="Group 654">
              <a:extLst>
                <a:ext uri="{FF2B5EF4-FFF2-40B4-BE49-F238E27FC236}">
                  <a16:creationId xmlns:a16="http://schemas.microsoft.com/office/drawing/2014/main" id="{900C92DB-92C2-3642-A2E3-3EB1EC21A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733" y="6077950"/>
              <a:ext cx="6451167" cy="368066"/>
              <a:chOff x="1210" y="3489"/>
              <a:chExt cx="2243" cy="120"/>
            </a:xfrm>
          </p:grpSpPr>
          <p:sp>
            <p:nvSpPr>
              <p:cNvPr id="59400" name="Text Box 173">
                <a:extLst>
                  <a:ext uri="{FF2B5EF4-FFF2-40B4-BE49-F238E27FC236}">
                    <a16:creationId xmlns:a16="http://schemas.microsoft.com/office/drawing/2014/main" id="{8599A818-C828-C348-8F02-237562545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" y="3489"/>
                <a:ext cx="28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</a:rPr>
                  <a:t>ATT</a:t>
                </a:r>
              </a:p>
            </p:txBody>
          </p:sp>
          <p:sp>
            <p:nvSpPr>
              <p:cNvPr id="59401" name="Line 126">
                <a:extLst>
                  <a:ext uri="{FF2B5EF4-FFF2-40B4-BE49-F238E27FC236}">
                    <a16:creationId xmlns:a16="http://schemas.microsoft.com/office/drawing/2014/main" id="{1CD913A7-691E-1C4A-862A-B7BDDC3F9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3559"/>
                <a:ext cx="197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02" name="Group 454">
                <a:extLst>
                  <a:ext uri="{FF2B5EF4-FFF2-40B4-BE49-F238E27FC236}">
                    <a16:creationId xmlns:a16="http://schemas.microsoft.com/office/drawing/2014/main" id="{680C6099-6DFB-E14E-B8E6-651D45D50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534"/>
                <a:ext cx="112" cy="61"/>
                <a:chOff x="1868" y="4656"/>
                <a:chExt cx="124" cy="114"/>
              </a:xfrm>
            </p:grpSpPr>
            <p:sp>
              <p:nvSpPr>
                <p:cNvPr id="59459" name="Rectangle 205">
                  <a:extLst>
                    <a:ext uri="{FF2B5EF4-FFF2-40B4-BE49-F238E27FC236}">
                      <a16:creationId xmlns:a16="http://schemas.microsoft.com/office/drawing/2014/main" id="{A84DC003-9793-7A45-AD26-4D850526D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8" y="4656"/>
                  <a:ext cx="124" cy="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89154" tIns="44577" rIns="89154" bIns="44577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60" name="Line 206">
                  <a:extLst>
                    <a:ext uri="{FF2B5EF4-FFF2-40B4-BE49-F238E27FC236}">
                      <a16:creationId xmlns:a16="http://schemas.microsoft.com/office/drawing/2014/main" id="{DA70AAFE-35AE-C64A-95A4-F8C58EF80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06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  <p:sp>
              <p:nvSpPr>
                <p:cNvPr id="59461" name="Line 207">
                  <a:extLst>
                    <a:ext uri="{FF2B5EF4-FFF2-40B4-BE49-F238E27FC236}">
                      <a16:creationId xmlns:a16="http://schemas.microsoft.com/office/drawing/2014/main" id="{E55FFFC9-13BB-464A-8E2F-41985418B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8" y="4656"/>
                  <a:ext cx="27" cy="1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9154" tIns="44577" rIns="89154" bIns="44577"/>
                <a:lstStyle/>
                <a:p>
                  <a:endParaRPr lang="en-US"/>
                </a:p>
              </p:txBody>
            </p:sp>
          </p:grpSp>
          <p:grpSp>
            <p:nvGrpSpPr>
              <p:cNvPr id="59403" name="Group 526">
                <a:extLst>
                  <a:ext uri="{FF2B5EF4-FFF2-40B4-BE49-F238E27FC236}">
                    <a16:creationId xmlns:a16="http://schemas.microsoft.com/office/drawing/2014/main" id="{9CAC0C2D-9B86-CC44-B974-70A522B0B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2" y="3519"/>
                <a:ext cx="86" cy="75"/>
                <a:chOff x="1566" y="4509"/>
                <a:chExt cx="86" cy="121"/>
              </a:xfrm>
            </p:grpSpPr>
            <p:sp>
              <p:nvSpPr>
                <p:cNvPr id="59457" name="Rectangle 172" descr="Dark downward diagonal">
                  <a:extLst>
                    <a:ext uri="{FF2B5EF4-FFF2-40B4-BE49-F238E27FC236}">
                      <a16:creationId xmlns:a16="http://schemas.microsoft.com/office/drawing/2014/main" id="{2203507B-6841-0D4B-AB09-6FB3737AC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" y="4509"/>
                  <a:ext cx="45" cy="121"/>
                </a:xfrm>
                <a:prstGeom prst="rect">
                  <a:avLst/>
                </a:prstGeom>
                <a:blipFill dpi="0" rotWithShape="0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8" name="Rectangle 174" descr="Dark downward diagonal">
                  <a:extLst>
                    <a:ext uri="{FF2B5EF4-FFF2-40B4-BE49-F238E27FC236}">
                      <a16:creationId xmlns:a16="http://schemas.microsoft.com/office/drawing/2014/main" id="{1F3EE2CE-CCA5-F747-BD7C-59C369F35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4509"/>
                  <a:ext cx="43" cy="121"/>
                </a:xfrm>
                <a:prstGeom prst="rect">
                  <a:avLst/>
                </a:prstGeom>
                <a:blipFill dpi="0" rotWithShape="0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59404" name="Rectangle 127" descr="60%">
                <a:extLst>
                  <a:ext uri="{FF2B5EF4-FFF2-40B4-BE49-F238E27FC236}">
                    <a16:creationId xmlns:a16="http://schemas.microsoft.com/office/drawing/2014/main" id="{FDE7BAF0-1651-B747-9AB3-D7CF873D2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516"/>
                <a:ext cx="1493" cy="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9405" name="Group 462">
                <a:extLst>
                  <a:ext uri="{FF2B5EF4-FFF2-40B4-BE49-F238E27FC236}">
                    <a16:creationId xmlns:a16="http://schemas.microsoft.com/office/drawing/2014/main" id="{A165ABFD-D941-BB4B-82EF-703CCC2EA3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" y="3516"/>
                <a:ext cx="40" cy="74"/>
                <a:chOff x="3786" y="4029"/>
                <a:chExt cx="44" cy="180"/>
              </a:xfrm>
            </p:grpSpPr>
            <p:sp useBgFill="1">
              <p:nvSpPr>
                <p:cNvPr id="59455" name="Rectangle 128">
                  <a:extLst>
                    <a:ext uri="{FF2B5EF4-FFF2-40B4-BE49-F238E27FC236}">
                      <a16:creationId xmlns:a16="http://schemas.microsoft.com/office/drawing/2014/main" id="{C18C51D4-2384-DD4A-9EB7-5A06B3A9A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6" y="4029"/>
                  <a:ext cx="44" cy="180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9456" name="AutoShape 129">
                  <a:extLst>
                    <a:ext uri="{FF2B5EF4-FFF2-40B4-BE49-F238E27FC236}">
                      <a16:creationId xmlns:a16="http://schemas.microsoft.com/office/drawing/2014/main" id="{5608D7DA-BD75-D640-8799-D92B4A93F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4097"/>
                  <a:ext cx="178" cy="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59406" name="Group 595">
                <a:extLst>
                  <a:ext uri="{FF2B5EF4-FFF2-40B4-BE49-F238E27FC236}">
                    <a16:creationId xmlns:a16="http://schemas.microsoft.com/office/drawing/2014/main" id="{00A12D9C-CFB3-8A4D-8CB8-6026FCEBB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9" y="3516"/>
                <a:ext cx="1455" cy="69"/>
                <a:chOff x="1778" y="3216"/>
                <a:chExt cx="1784" cy="166"/>
              </a:xfrm>
            </p:grpSpPr>
            <p:grpSp>
              <p:nvGrpSpPr>
                <p:cNvPr id="59407" name="Group 596">
                  <a:extLst>
                    <a:ext uri="{FF2B5EF4-FFF2-40B4-BE49-F238E27FC236}">
                      <a16:creationId xmlns:a16="http://schemas.microsoft.com/office/drawing/2014/main" id="{146A3992-03BF-D549-BD16-BA46E88107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3" name="AutoShape 597">
                    <a:extLst>
                      <a:ext uri="{FF2B5EF4-FFF2-40B4-BE49-F238E27FC236}">
                        <a16:creationId xmlns:a16="http://schemas.microsoft.com/office/drawing/2014/main" id="{F89D7D2F-6AAB-0C4F-A47B-00E8FBFF7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4" name="AutoShape 598">
                    <a:extLst>
                      <a:ext uri="{FF2B5EF4-FFF2-40B4-BE49-F238E27FC236}">
                        <a16:creationId xmlns:a16="http://schemas.microsoft.com/office/drawing/2014/main" id="{D3677237-FE7C-734E-A060-989BC2D502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8" name="Group 599">
                  <a:extLst>
                    <a:ext uri="{FF2B5EF4-FFF2-40B4-BE49-F238E27FC236}">
                      <a16:creationId xmlns:a16="http://schemas.microsoft.com/office/drawing/2014/main" id="{5F8C1AFC-39CB-ED49-A714-17CF8C425D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51" name="AutoShape 600">
                    <a:extLst>
                      <a:ext uri="{FF2B5EF4-FFF2-40B4-BE49-F238E27FC236}">
                        <a16:creationId xmlns:a16="http://schemas.microsoft.com/office/drawing/2014/main" id="{C4EF6B23-2C9E-8548-AEA7-369D4452F1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2" name="AutoShape 601">
                    <a:extLst>
                      <a:ext uri="{FF2B5EF4-FFF2-40B4-BE49-F238E27FC236}">
                        <a16:creationId xmlns:a16="http://schemas.microsoft.com/office/drawing/2014/main" id="{5520C0B1-70E0-7348-AC0E-7EFCF352BC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09" name="Group 602">
                  <a:extLst>
                    <a:ext uri="{FF2B5EF4-FFF2-40B4-BE49-F238E27FC236}">
                      <a16:creationId xmlns:a16="http://schemas.microsoft.com/office/drawing/2014/main" id="{EF6C0E59-B8D0-594F-A49B-D51AA192B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9" name="AutoShape 603">
                    <a:extLst>
                      <a:ext uri="{FF2B5EF4-FFF2-40B4-BE49-F238E27FC236}">
                        <a16:creationId xmlns:a16="http://schemas.microsoft.com/office/drawing/2014/main" id="{4BE56A5D-3271-0941-94BA-9A7CBDB3C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50" name="AutoShape 604">
                    <a:extLst>
                      <a:ext uri="{FF2B5EF4-FFF2-40B4-BE49-F238E27FC236}">
                        <a16:creationId xmlns:a16="http://schemas.microsoft.com/office/drawing/2014/main" id="{CB6D01ED-FE95-0944-9E10-A2A657A8E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0" name="Group 605">
                  <a:extLst>
                    <a:ext uri="{FF2B5EF4-FFF2-40B4-BE49-F238E27FC236}">
                      <a16:creationId xmlns:a16="http://schemas.microsoft.com/office/drawing/2014/main" id="{F8EF2CDD-2696-BA42-9076-5A9EAFC41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7" name="AutoShape 606">
                    <a:extLst>
                      <a:ext uri="{FF2B5EF4-FFF2-40B4-BE49-F238E27FC236}">
                        <a16:creationId xmlns:a16="http://schemas.microsoft.com/office/drawing/2014/main" id="{988422A1-CD25-6E42-A215-01ACFAECA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8" name="AutoShape 607">
                    <a:extLst>
                      <a:ext uri="{FF2B5EF4-FFF2-40B4-BE49-F238E27FC236}">
                        <a16:creationId xmlns:a16="http://schemas.microsoft.com/office/drawing/2014/main" id="{155655CB-A1C0-1643-9183-07F6B1AD1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1" name="Group 608">
                  <a:extLst>
                    <a:ext uri="{FF2B5EF4-FFF2-40B4-BE49-F238E27FC236}">
                      <a16:creationId xmlns:a16="http://schemas.microsoft.com/office/drawing/2014/main" id="{D9FA2E0D-2076-464B-BEC9-F8D557DBB4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3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5" name="AutoShape 609">
                    <a:extLst>
                      <a:ext uri="{FF2B5EF4-FFF2-40B4-BE49-F238E27FC236}">
                        <a16:creationId xmlns:a16="http://schemas.microsoft.com/office/drawing/2014/main" id="{3CB1ED6C-ED59-6240-833B-222EE8DD42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6" name="AutoShape 610">
                    <a:extLst>
                      <a:ext uri="{FF2B5EF4-FFF2-40B4-BE49-F238E27FC236}">
                        <a16:creationId xmlns:a16="http://schemas.microsoft.com/office/drawing/2014/main" id="{DEF5720C-13C1-F745-A7E3-AE81489D2C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2" name="Group 611">
                  <a:extLst>
                    <a:ext uri="{FF2B5EF4-FFF2-40B4-BE49-F238E27FC236}">
                      <a16:creationId xmlns:a16="http://schemas.microsoft.com/office/drawing/2014/main" id="{D3D818E1-330A-384E-AFB6-CD826F5B1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3" name="AutoShape 612">
                    <a:extLst>
                      <a:ext uri="{FF2B5EF4-FFF2-40B4-BE49-F238E27FC236}">
                        <a16:creationId xmlns:a16="http://schemas.microsoft.com/office/drawing/2014/main" id="{E2A9DA41-D598-CF45-BDEE-83784BDB2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4" name="AutoShape 613">
                    <a:extLst>
                      <a:ext uri="{FF2B5EF4-FFF2-40B4-BE49-F238E27FC236}">
                        <a16:creationId xmlns:a16="http://schemas.microsoft.com/office/drawing/2014/main" id="{1B11856A-F6F6-4140-BF23-29F65600EE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3" name="Group 614">
                  <a:extLst>
                    <a:ext uri="{FF2B5EF4-FFF2-40B4-BE49-F238E27FC236}">
                      <a16:creationId xmlns:a16="http://schemas.microsoft.com/office/drawing/2014/main" id="{50FB817E-FE90-3349-9363-28A0600B4A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6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41" name="AutoShape 615">
                    <a:extLst>
                      <a:ext uri="{FF2B5EF4-FFF2-40B4-BE49-F238E27FC236}">
                        <a16:creationId xmlns:a16="http://schemas.microsoft.com/office/drawing/2014/main" id="{E0998821-4EC3-F143-B7E9-89180CEA68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2" name="AutoShape 616">
                    <a:extLst>
                      <a:ext uri="{FF2B5EF4-FFF2-40B4-BE49-F238E27FC236}">
                        <a16:creationId xmlns:a16="http://schemas.microsoft.com/office/drawing/2014/main" id="{3323EB45-B429-7C4F-8836-1D45E39CA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4" name="Group 617">
                  <a:extLst>
                    <a:ext uri="{FF2B5EF4-FFF2-40B4-BE49-F238E27FC236}">
                      <a16:creationId xmlns:a16="http://schemas.microsoft.com/office/drawing/2014/main" id="{B2DC4A92-4601-0E42-BA33-53FA664C0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9" name="AutoShape 618">
                    <a:extLst>
                      <a:ext uri="{FF2B5EF4-FFF2-40B4-BE49-F238E27FC236}">
                        <a16:creationId xmlns:a16="http://schemas.microsoft.com/office/drawing/2014/main" id="{9290E83B-42DF-A644-BEDD-63ACDA4F4B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40" name="AutoShape 619">
                    <a:extLst>
                      <a:ext uri="{FF2B5EF4-FFF2-40B4-BE49-F238E27FC236}">
                        <a16:creationId xmlns:a16="http://schemas.microsoft.com/office/drawing/2014/main" id="{1980BC37-35BB-F743-967F-30CDA453A7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5" name="Group 620">
                  <a:extLst>
                    <a:ext uri="{FF2B5EF4-FFF2-40B4-BE49-F238E27FC236}">
                      <a16:creationId xmlns:a16="http://schemas.microsoft.com/office/drawing/2014/main" id="{582AD20F-8571-ED46-A1F3-83880A03D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7" name="AutoShape 621">
                    <a:extLst>
                      <a:ext uri="{FF2B5EF4-FFF2-40B4-BE49-F238E27FC236}">
                        <a16:creationId xmlns:a16="http://schemas.microsoft.com/office/drawing/2014/main" id="{8D26760F-8DEC-AA45-A512-475E1EFDA4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8" name="AutoShape 622">
                    <a:extLst>
                      <a:ext uri="{FF2B5EF4-FFF2-40B4-BE49-F238E27FC236}">
                        <a16:creationId xmlns:a16="http://schemas.microsoft.com/office/drawing/2014/main" id="{53BD19BA-B383-F047-AF05-00A03A4610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6" name="Group 623">
                  <a:extLst>
                    <a:ext uri="{FF2B5EF4-FFF2-40B4-BE49-F238E27FC236}">
                      <a16:creationId xmlns:a16="http://schemas.microsoft.com/office/drawing/2014/main" id="{7DCF4077-3951-6A49-A570-FBA75EADCC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4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5" name="AutoShape 624">
                    <a:extLst>
                      <a:ext uri="{FF2B5EF4-FFF2-40B4-BE49-F238E27FC236}">
                        <a16:creationId xmlns:a16="http://schemas.microsoft.com/office/drawing/2014/main" id="{F49165D6-E70F-F041-8F17-9C6FEB468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6" name="AutoShape 625">
                    <a:extLst>
                      <a:ext uri="{FF2B5EF4-FFF2-40B4-BE49-F238E27FC236}">
                        <a16:creationId xmlns:a16="http://schemas.microsoft.com/office/drawing/2014/main" id="{9705AE7F-5C0B-BE4D-B5F0-3150871A83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7" name="Group 626">
                  <a:extLst>
                    <a:ext uri="{FF2B5EF4-FFF2-40B4-BE49-F238E27FC236}">
                      <a16:creationId xmlns:a16="http://schemas.microsoft.com/office/drawing/2014/main" id="{2C858F74-3D0F-9944-BC5D-8E1A058C82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3" name="AutoShape 627">
                    <a:extLst>
                      <a:ext uri="{FF2B5EF4-FFF2-40B4-BE49-F238E27FC236}">
                        <a16:creationId xmlns:a16="http://schemas.microsoft.com/office/drawing/2014/main" id="{15065E96-221B-584E-BF40-DBE4E75F42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4" name="AutoShape 628">
                    <a:extLst>
                      <a:ext uri="{FF2B5EF4-FFF2-40B4-BE49-F238E27FC236}">
                        <a16:creationId xmlns:a16="http://schemas.microsoft.com/office/drawing/2014/main" id="{F777E51C-AA63-7C42-AB54-F2D648A9E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8" name="Group 629">
                  <a:extLst>
                    <a:ext uri="{FF2B5EF4-FFF2-40B4-BE49-F238E27FC236}">
                      <a16:creationId xmlns:a16="http://schemas.microsoft.com/office/drawing/2014/main" id="{8067D2CB-174E-6D41-ABFB-11E4E6A7F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3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31" name="AutoShape 630">
                    <a:extLst>
                      <a:ext uri="{FF2B5EF4-FFF2-40B4-BE49-F238E27FC236}">
                        <a16:creationId xmlns:a16="http://schemas.microsoft.com/office/drawing/2014/main" id="{A9C0E7B3-F863-E845-9988-7C0C0F6E3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2" name="AutoShape 631">
                    <a:extLst>
                      <a:ext uri="{FF2B5EF4-FFF2-40B4-BE49-F238E27FC236}">
                        <a16:creationId xmlns:a16="http://schemas.microsoft.com/office/drawing/2014/main" id="{1A60A5EE-E86A-3F44-9704-AF3EC9D35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19" name="Group 632">
                  <a:extLst>
                    <a:ext uri="{FF2B5EF4-FFF2-40B4-BE49-F238E27FC236}">
                      <a16:creationId xmlns:a16="http://schemas.microsoft.com/office/drawing/2014/main" id="{56D3CEFE-99FF-3544-A73B-5C190F40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6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9" name="AutoShape 633">
                    <a:extLst>
                      <a:ext uri="{FF2B5EF4-FFF2-40B4-BE49-F238E27FC236}">
                        <a16:creationId xmlns:a16="http://schemas.microsoft.com/office/drawing/2014/main" id="{A6EBF601-D607-4944-84D9-DDA79D267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30" name="AutoShape 634">
                    <a:extLst>
                      <a:ext uri="{FF2B5EF4-FFF2-40B4-BE49-F238E27FC236}">
                        <a16:creationId xmlns:a16="http://schemas.microsoft.com/office/drawing/2014/main" id="{6930AB1F-47B4-4542-8344-1B48BE7F6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0" name="Group 635">
                  <a:extLst>
                    <a:ext uri="{FF2B5EF4-FFF2-40B4-BE49-F238E27FC236}">
                      <a16:creationId xmlns:a16="http://schemas.microsoft.com/office/drawing/2014/main" id="{0013764A-5E81-1F4F-BD60-919A2C34B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0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7" name="AutoShape 636">
                    <a:extLst>
                      <a:ext uri="{FF2B5EF4-FFF2-40B4-BE49-F238E27FC236}">
                        <a16:creationId xmlns:a16="http://schemas.microsoft.com/office/drawing/2014/main" id="{FE4BFCD4-ACB9-F745-84BD-8D033A3D7A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8" name="AutoShape 637">
                    <a:extLst>
                      <a:ext uri="{FF2B5EF4-FFF2-40B4-BE49-F238E27FC236}">
                        <a16:creationId xmlns:a16="http://schemas.microsoft.com/office/drawing/2014/main" id="{FAFEDAB9-92B8-4841-8B63-4F6FC36F11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1" name="Group 638">
                  <a:extLst>
                    <a:ext uri="{FF2B5EF4-FFF2-40B4-BE49-F238E27FC236}">
                      <a16:creationId xmlns:a16="http://schemas.microsoft.com/office/drawing/2014/main" id="{79F294E0-7AAB-7849-A839-1C88FAEC76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8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5" name="AutoShape 639">
                    <a:extLst>
                      <a:ext uri="{FF2B5EF4-FFF2-40B4-BE49-F238E27FC236}">
                        <a16:creationId xmlns:a16="http://schemas.microsoft.com/office/drawing/2014/main" id="{F99C2957-866A-4F43-AF5A-F48050A61B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6" name="AutoShape 640">
                    <a:extLst>
                      <a:ext uri="{FF2B5EF4-FFF2-40B4-BE49-F238E27FC236}">
                        <a16:creationId xmlns:a16="http://schemas.microsoft.com/office/drawing/2014/main" id="{2A5CC6B4-0799-3D4C-8D45-DD7C7D129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grpSp>
              <p:nvGrpSpPr>
                <p:cNvPr id="59422" name="Group 641">
                  <a:extLst>
                    <a:ext uri="{FF2B5EF4-FFF2-40B4-BE49-F238E27FC236}">
                      <a16:creationId xmlns:a16="http://schemas.microsoft.com/office/drawing/2014/main" id="{FBF0723E-2F2F-6145-BAC3-7ED675C10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82" y="3216"/>
                  <a:ext cx="80" cy="166"/>
                  <a:chOff x="2114" y="3000"/>
                  <a:chExt cx="80" cy="166"/>
                </a:xfrm>
              </p:grpSpPr>
              <p:sp>
                <p:nvSpPr>
                  <p:cNvPr id="59423" name="AutoShape 642">
                    <a:extLst>
                      <a:ext uri="{FF2B5EF4-FFF2-40B4-BE49-F238E27FC236}">
                        <a16:creationId xmlns:a16="http://schemas.microsoft.com/office/drawing/2014/main" id="{C7FAA33A-ADC0-244D-9A27-3FCACB3FAA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47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59424" name="AutoShape 643">
                    <a:extLst>
                      <a:ext uri="{FF2B5EF4-FFF2-40B4-BE49-F238E27FC236}">
                        <a16:creationId xmlns:a16="http://schemas.microsoft.com/office/drawing/2014/main" id="{E3DE053A-8AF2-2540-A04F-ED35BFC31E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095" y="3067"/>
                    <a:ext cx="166" cy="32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89154" tIns="44577" rIns="89154" bIns="44577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</p:grpSp>
        <p:grpSp>
          <p:nvGrpSpPr>
            <p:cNvPr id="59397" name="Group 658">
              <a:extLst>
                <a:ext uri="{FF2B5EF4-FFF2-40B4-BE49-F238E27FC236}">
                  <a16:creationId xmlns:a16="http://schemas.microsoft.com/office/drawing/2014/main" id="{4B1E22E8-1606-AA40-9844-B50FC8B7E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289" y="6602447"/>
              <a:ext cx="5648726" cy="220840"/>
              <a:chOff x="1480" y="3584"/>
              <a:chExt cx="1964" cy="72"/>
            </a:xfrm>
          </p:grpSpPr>
          <p:sp>
            <p:nvSpPr>
              <p:cNvPr id="59398" name="Line 655">
                <a:extLst>
                  <a:ext uri="{FF2B5EF4-FFF2-40B4-BE49-F238E27FC236}">
                    <a16:creationId xmlns:a16="http://schemas.microsoft.com/office/drawing/2014/main" id="{0A3418AC-B462-BB4F-8AE7-A6900ED2A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656"/>
                <a:ext cx="19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9154" tIns="44577" rIns="89154" bIns="44577"/>
              <a:lstStyle/>
              <a:p>
                <a:endParaRPr lang="en-US"/>
              </a:p>
            </p:txBody>
          </p:sp>
          <p:sp>
            <p:nvSpPr>
              <p:cNvPr id="59399" name="Text Box 656">
                <a:extLst>
                  <a:ext uri="{FF2B5EF4-FFF2-40B4-BE49-F238E27FC236}">
                    <a16:creationId xmlns:a16="http://schemas.microsoft.com/office/drawing/2014/main" id="{4D8C1D3D-7428-D044-9367-01EB028ABA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584"/>
                <a:ext cx="492" cy="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154" tIns="44577" rIns="89154" bIns="4457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00" b="1"/>
                  <a:t>Identical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DA2368-312E-6048-A585-F25974AA9FE7}"/>
              </a:ext>
            </a:extLst>
          </p:cNvPr>
          <p:cNvSpPr txBox="1"/>
          <p:nvPr/>
        </p:nvSpPr>
        <p:spPr>
          <a:xfrm>
            <a:off x="10392695" y="6423178"/>
            <a:ext cx="308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Xu et al. 2010</a:t>
            </a:r>
          </a:p>
        </p:txBody>
      </p:sp>
    </p:spTree>
    <p:extLst>
      <p:ext uri="{BB962C8B-B14F-4D97-AF65-F5344CB8AC3E}">
        <p14:creationId xmlns:p14="http://schemas.microsoft.com/office/powerpoint/2010/main" val="35553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N1360m">
            <a:extLst>
              <a:ext uri="{FF2B5EF4-FFF2-40B4-BE49-F238E27FC236}">
                <a16:creationId xmlns:a16="http://schemas.microsoft.com/office/drawing/2014/main" id="{776F7C6A-E543-CC4E-A01D-1704ECDB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3952" y="-3177941"/>
            <a:ext cx="10504095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ront Cover 2">
            <a:extLst>
              <a:ext uri="{FF2B5EF4-FFF2-40B4-BE49-F238E27FC236}">
                <a16:creationId xmlns:a16="http://schemas.microsoft.com/office/drawing/2014/main" id="{628202A1-DB8B-5D4A-8C64-D2D282D5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9600"/>
            <a:ext cx="12192000" cy="97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09C2F-2CDC-EA4B-AD7B-0927E370232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learned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B6B5A-3DEE-E54C-BE6F-5EEA5D228509}"/>
              </a:ext>
            </a:extLst>
          </p:cNvPr>
          <p:cNvSpPr txBox="1"/>
          <p:nvPr/>
        </p:nvSpPr>
        <p:spPr>
          <a:xfrm>
            <a:off x="563613" y="857123"/>
            <a:ext cx="1141657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With new knowledge about genes available, the central dogma became irrelevant.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Despite the information flow from DNA to RNA and then RNA to protein is universal; there are many exceptions discovered in later years.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Gene does not work alone. A gene is a team player; work in a group. As you have seen, mutation in a single gene can have profound effect on phenotype.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Wrinkled seed shape and sweetness in sweet peas are the result of a mutation in a starch branching enzyme gene leading to reduced amylopectin and increased amylose as well as sucrose contents.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Variegated flowers in soybean is induced by excision of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Tgm9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DFR2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gene, a member of the group of genes that control the anthocyanin biosynthetic pathway.</a:t>
            </a:r>
          </a:p>
        </p:txBody>
      </p:sp>
    </p:spTree>
    <p:extLst>
      <p:ext uri="{BB962C8B-B14F-4D97-AF65-F5344CB8AC3E}">
        <p14:creationId xmlns:p14="http://schemas.microsoft.com/office/powerpoint/2010/main" val="32574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34C0E-F5B3-F947-BD88-9CE6538B26A7}"/>
              </a:ext>
            </a:extLst>
          </p:cNvPr>
          <p:cNvSpPr txBox="1"/>
          <p:nvPr/>
        </p:nvSpPr>
        <p:spPr>
          <a:xfrm>
            <a:off x="0" y="4347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Plant Breeding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5902C-C650-4644-A032-6A15E3AE09EE}"/>
              </a:ext>
            </a:extLst>
          </p:cNvPr>
          <p:cNvSpPr txBox="1"/>
          <p:nvPr/>
        </p:nvSpPr>
        <p:spPr>
          <a:xfrm>
            <a:off x="227350" y="1289154"/>
            <a:ext cx="119646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Traits are governed by a large number of genes. Genes we target to breed in are usually regulatory genes that control the entire pathway.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Disease resistance 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genes are a good example.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genes are single genes; they however need a large number of genes to manifest the resistance.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metabolic pathways shown here also show how structural genes are important in manifesting phenotypes.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Mutants are the keys to studying the phenotypes.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Metabolic markers are better predictors of phenotypes. Why not apply?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Metabolite panels are used to check our health!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D071C-0D6C-1A49-985E-3856DEAB299A}"/>
              </a:ext>
            </a:extLst>
          </p:cNvPr>
          <p:cNvSpPr txBox="1"/>
          <p:nvPr/>
        </p:nvSpPr>
        <p:spPr>
          <a:xfrm>
            <a:off x="0" y="2488366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2256C0"/>
                </a:solidFill>
                <a:latin typeface="Edwardian Script ITC" panose="030303020407070D0804" pitchFamily="66" charset="77"/>
                <a:cs typeface="Apple Chancery" panose="03020702040506060504" pitchFamily="66" charset="-79"/>
              </a:rPr>
              <a:t>Let’s talk about the things that you are not clear!</a:t>
            </a:r>
          </a:p>
        </p:txBody>
      </p:sp>
    </p:spTree>
    <p:extLst>
      <p:ext uri="{BB962C8B-B14F-4D97-AF65-F5344CB8AC3E}">
        <p14:creationId xmlns:p14="http://schemas.microsoft.com/office/powerpoint/2010/main" val="388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9A328-BC90-1B46-8ED8-EBBAD74C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15724"/>
            <a:ext cx="11027426" cy="5813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C6743-D523-7E40-850F-17EB23FA37F6}"/>
              </a:ext>
            </a:extLst>
          </p:cNvPr>
          <p:cNvSpPr txBox="1"/>
          <p:nvPr/>
        </p:nvSpPr>
        <p:spPr>
          <a:xfrm>
            <a:off x="0" y="10450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 Structure in Eukaryotes</a:t>
            </a:r>
          </a:p>
        </p:txBody>
      </p:sp>
    </p:spTree>
    <p:extLst>
      <p:ext uri="{BB962C8B-B14F-4D97-AF65-F5344CB8AC3E}">
        <p14:creationId xmlns:p14="http://schemas.microsoft.com/office/powerpoint/2010/main" val="2045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7F650-4091-FD45-A4F8-A25F36D0319C}"/>
              </a:ext>
            </a:extLst>
          </p:cNvPr>
          <p:cNvSpPr/>
          <p:nvPr/>
        </p:nvSpPr>
        <p:spPr>
          <a:xfrm>
            <a:off x="0" y="27921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57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8F170-4FE9-6443-83E9-CBBD5270F563}"/>
              </a:ext>
            </a:extLst>
          </p:cNvPr>
          <p:cNvSpPr txBox="1"/>
          <p:nvPr/>
        </p:nvSpPr>
        <p:spPr>
          <a:xfrm>
            <a:off x="551792" y="173421"/>
            <a:ext cx="1114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Transcription in an Eukaryotic Cell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3DC4E-BAA6-0648-A5DC-2F43986E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89" y="966650"/>
            <a:ext cx="577982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18CD7-A445-0349-AFDF-03854D08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7" y="1493596"/>
            <a:ext cx="8872676" cy="4859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03DB9-D805-7645-BC0F-8DE2EBD31C13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0776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3BEEC-3327-6242-9BBB-CE46CE16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027" y="2182012"/>
            <a:ext cx="10978055" cy="3484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9FC54-8CCF-8B45-B723-9C6B6D9046F6}"/>
              </a:ext>
            </a:extLst>
          </p:cNvPr>
          <p:cNvSpPr txBox="1"/>
          <p:nvPr/>
        </p:nvSpPr>
        <p:spPr>
          <a:xfrm>
            <a:off x="2459421" y="362607"/>
            <a:ext cx="7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220611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1102</Words>
  <Application>Microsoft Office PowerPoint</Application>
  <PresentationFormat>Widescreen</PresentationFormat>
  <Paragraphs>214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MS Mincho</vt:lpstr>
      <vt:lpstr>SimSun</vt:lpstr>
      <vt:lpstr>Apple Chancery</vt:lpstr>
      <vt:lpstr>Arial</vt:lpstr>
      <vt:lpstr>Arial Narrow</vt:lpstr>
      <vt:lpstr>Calibri</vt:lpstr>
      <vt:lpstr>Calibri Light</vt:lpstr>
      <vt:lpstr>Courier New</vt:lpstr>
      <vt:lpstr>Edwardian Script ITC</vt:lpstr>
      <vt:lpstr>Freshbot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Bhattacharyya, Madan K [AGRON]</dc:creator>
  <cp:lastModifiedBy>DELL</cp:lastModifiedBy>
  <cp:revision>63</cp:revision>
  <dcterms:created xsi:type="dcterms:W3CDTF">2020-02-04T03:47:28Z</dcterms:created>
  <dcterms:modified xsi:type="dcterms:W3CDTF">2020-02-06T06:44:26Z</dcterms:modified>
</cp:coreProperties>
</file>