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388" r:id="rId2"/>
    <p:sldId id="389" r:id="rId3"/>
    <p:sldId id="469" r:id="rId4"/>
    <p:sldId id="427" r:id="rId5"/>
    <p:sldId id="293" r:id="rId6"/>
    <p:sldId id="310" r:id="rId7"/>
    <p:sldId id="436" r:id="rId8"/>
    <p:sldId id="305" r:id="rId9"/>
    <p:sldId id="460" r:id="rId10"/>
    <p:sldId id="465" r:id="rId11"/>
    <p:sldId id="312" r:id="rId12"/>
    <p:sldId id="321" r:id="rId13"/>
    <p:sldId id="313" r:id="rId14"/>
    <p:sldId id="306" r:id="rId15"/>
    <p:sldId id="270" r:id="rId16"/>
    <p:sldId id="316" r:id="rId17"/>
    <p:sldId id="317" r:id="rId18"/>
    <p:sldId id="319" r:id="rId19"/>
    <p:sldId id="338" r:id="rId20"/>
    <p:sldId id="339" r:id="rId21"/>
    <p:sldId id="340" r:id="rId22"/>
    <p:sldId id="298" r:id="rId23"/>
    <p:sldId id="463" r:id="rId24"/>
    <p:sldId id="269" r:id="rId25"/>
    <p:sldId id="470" r:id="rId26"/>
    <p:sldId id="464" r:id="rId27"/>
    <p:sldId id="299" r:id="rId28"/>
    <p:sldId id="282" r:id="rId29"/>
    <p:sldId id="325" r:id="rId30"/>
    <p:sldId id="326" r:id="rId31"/>
    <p:sldId id="394" r:id="rId32"/>
    <p:sldId id="395" r:id="rId33"/>
    <p:sldId id="397" r:id="rId34"/>
    <p:sldId id="396" r:id="rId35"/>
    <p:sldId id="398" r:id="rId36"/>
    <p:sldId id="400" r:id="rId37"/>
    <p:sldId id="399" r:id="rId38"/>
    <p:sldId id="481" r:id="rId39"/>
    <p:sldId id="260" r:id="rId40"/>
    <p:sldId id="280" r:id="rId41"/>
    <p:sldId id="274" r:id="rId42"/>
    <p:sldId id="390" r:id="rId43"/>
    <p:sldId id="391" r:id="rId44"/>
    <p:sldId id="392" r:id="rId45"/>
    <p:sldId id="276" r:id="rId46"/>
    <p:sldId id="277" r:id="rId47"/>
    <p:sldId id="279" r:id="rId48"/>
    <p:sldId id="278" r:id="rId49"/>
    <p:sldId id="393" r:id="rId50"/>
    <p:sldId id="256" r:id="rId51"/>
    <p:sldId id="482" r:id="rId52"/>
    <p:sldId id="406" r:id="rId53"/>
    <p:sldId id="421" r:id="rId54"/>
    <p:sldId id="483" r:id="rId55"/>
    <p:sldId id="404" r:id="rId56"/>
    <p:sldId id="259" r:id="rId57"/>
    <p:sldId id="402" r:id="rId58"/>
    <p:sldId id="403" r:id="rId59"/>
    <p:sldId id="405" r:id="rId60"/>
    <p:sldId id="484" r:id="rId61"/>
    <p:sldId id="449" r:id="rId62"/>
    <p:sldId id="453" r:id="rId63"/>
    <p:sldId id="411" r:id="rId64"/>
    <p:sldId id="459" r:id="rId65"/>
    <p:sldId id="412" r:id="rId66"/>
    <p:sldId id="258" r:id="rId67"/>
    <p:sldId id="485" r:id="rId68"/>
    <p:sldId id="261" r:id="rId69"/>
    <p:sldId id="428" r:id="rId70"/>
    <p:sldId id="268" r:id="rId71"/>
    <p:sldId id="262" r:id="rId72"/>
    <p:sldId id="263" r:id="rId73"/>
    <p:sldId id="265" r:id="rId74"/>
    <p:sldId id="267" r:id="rId75"/>
    <p:sldId id="466" r:id="rId76"/>
    <p:sldId id="467" r:id="rId77"/>
    <p:sldId id="429" r:id="rId78"/>
    <p:sldId id="486" r:id="rId79"/>
    <p:sldId id="475" r:id="rId80"/>
    <p:sldId id="311" r:id="rId81"/>
    <p:sldId id="488" r:id="rId82"/>
    <p:sldId id="487" r:id="rId83"/>
    <p:sldId id="291" r:id="rId84"/>
    <p:sldId id="283" r:id="rId85"/>
    <p:sldId id="300" r:id="rId86"/>
    <p:sldId id="303" r:id="rId87"/>
    <p:sldId id="490" r:id="rId88"/>
    <p:sldId id="304" r:id="rId89"/>
    <p:sldId id="491" r:id="rId90"/>
    <p:sldId id="307" r:id="rId91"/>
    <p:sldId id="308" r:id="rId92"/>
    <p:sldId id="309" r:id="rId93"/>
    <p:sldId id="471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2947"/>
  </p:normalViewPr>
  <p:slideViewPr>
    <p:cSldViewPr snapToGrid="0" snapToObjects="1">
      <p:cViewPr varScale="1">
        <p:scale>
          <a:sx n="97" d="100"/>
          <a:sy n="97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6DAF-B3D0-364A-A48B-7178BA661BCB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F4D6A-EB91-CD4C-8C7B-9A6767C1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1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8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6677-A224-DD4E-ABE6-1F8AB225A41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33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46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F4D6A-EB91-CD4C-8C7B-9A6767C1411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3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F4D6A-EB91-CD4C-8C7B-9A6767C1411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9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08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7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00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80A71-5707-B542-814D-530A0DC552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2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03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6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88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32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18757-5813-A04E-BE3B-BC6BF263683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3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F2435-F36C-3240-904C-E7CC2D58D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BB1AF-2901-7D48-9839-13936F15E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7B193-EEDE-7548-9C89-8F7A9323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21BD0-FC34-E84A-BACB-0A7454E0D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F840-7DC8-104E-AE1D-13711639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1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B1A3-9E02-1246-AF03-8B72BDBB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B30887-9EDA-3F40-A358-AE52B17DB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90745-1F0C-2040-A28E-1C2D7F83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D9355-CB08-0049-AAA0-4185CDC68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AEA37-D076-9940-8D5C-0597205B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027BD4-385B-0F4D-8BDC-C657EBCF6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9858E-DF53-5C4D-9CEA-F43EFA4F3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999CF-46FD-FF4D-87D0-B925EC2DC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F6D74-0868-6F4A-B496-85824BCB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6059-321E-FA41-A889-BC59C89B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2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0085-37AD-E04E-9F42-D88B89AD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E4D4D-264A-804B-9AED-B2D648748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1A3F6-0FB3-E245-9217-34F8F4173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3B172-0D6A-0341-8AB9-934B18FD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BE535-9CC4-1A4A-804C-151AAE6B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3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3E0B-939D-A945-815E-1B071BBB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ED64B-D11C-8649-A2DC-584637D35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7F716-5D2C-9244-BB13-6B2DA09B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27C85-00A0-EF4A-846B-2627A865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D7E01-1EF0-0A41-9CF1-8DA80611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4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4B66-8279-A74E-8B8A-0915B727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EE42-F151-064C-B824-C3883BE85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4722B-9F9B-2047-8F65-84CAC2279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29A41-940C-FA48-BB61-5152FF5B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BA381-DF61-1040-BAA8-03803877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1BEA0-C071-E449-9D89-5B933B88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3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0A5A-59A0-8645-B583-96712AC30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0ADC3-7859-9848-94F5-B4C9D9889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746FF-A330-EF47-8FA6-02E9766BC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6D4C01-D3FF-6344-A33E-C38CD4CF8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52C31-49AD-E243-ACA6-8AB658B94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61C28D-CB48-B045-8BC4-30A73C46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3385EA-4D46-1C41-B003-44698088C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481180-6435-7B43-B43A-466D16AC6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30A7-2D20-ED48-8242-6EDFA612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C13750-974F-2C43-83DE-8E2D0A64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A99BC-3558-414D-9D69-C3140E93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4BB05-4C13-2148-855B-BA0C8ACF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9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A37AD6-6AA9-9044-8DD8-7C1AE915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D6465-DCF5-EE43-A890-BD647589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545AF-F571-5041-A0DA-5E2CE00E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6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21A8-D549-054D-A479-759BE67FB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1F121-61F7-A242-A823-A00FD9137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64937-1833-584E-AB6D-57DF1B420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6275E-62BC-F143-8EB7-67FE6E8F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B4A54-A9EE-064E-846D-10DE08ED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AD2DA-2F03-7342-8502-45DFDBBA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5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AC057-F1BC-B04B-9A88-D39A47542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DB376-FD1F-9345-A7D3-5A49AB0B3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42D2D-E8B6-8947-9C26-65F65CE69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0A4AC-0274-6348-83EB-51DEEAC7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E7325-94EF-2E48-86BA-DD844168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579F0-C12A-EB4A-8CA7-EA8E5786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3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19F458-9EA1-1449-824F-29E4B0346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4B21D-61F7-904E-A895-A520DCB21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650AC-5D3D-C943-B93F-B147B6A13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6B95E-2385-BD40-B4FC-8ECBEC1E26C4}" type="datetimeFigureOut">
              <a:rPr lang="en-US" smtClean="0"/>
              <a:t>2/27/20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9E7D8-8A31-E947-9216-551C0F1F7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C89F4-7876-BB46-A2B8-D6D8DC213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D9FE3-6BCA-874F-9E53-9C7DAC74D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1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nthego.com/resources/crispr-101-ebook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B6285-CE6D-DF49-85C5-2ADEF274E92D}"/>
              </a:ext>
            </a:extLst>
          </p:cNvPr>
          <p:cNvSpPr/>
          <p:nvPr/>
        </p:nvSpPr>
        <p:spPr>
          <a:xfrm>
            <a:off x="480061" y="440859"/>
            <a:ext cx="12213521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time: 4 to 6 PM</a:t>
            </a:r>
          </a:p>
          <a:p>
            <a:pPr>
              <a:spcBef>
                <a:spcPts val="3000"/>
              </a:spcBef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1. Genetics (February 3)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2: Molecular Genetics (February 5)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3: Molecular Markers and Molecular Breeding (February 7)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4: Transgenic Technology: Methods (February 10)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5: Engineering Traits (February 12)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14 &amp; 27)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C12A8-DAD7-0C41-9CC8-B48074A272A8}"/>
              </a:ext>
            </a:extLst>
          </p:cNvPr>
          <p:cNvSpPr txBox="1"/>
          <p:nvPr/>
        </p:nvSpPr>
        <p:spPr>
          <a:xfrm>
            <a:off x="5987982" y="4857452"/>
            <a:ext cx="6705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Madan K. Bhattacharyya, Ph.D.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Professor, Iowa State University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Adjunct Prof., Assam Agricultural University</a:t>
            </a:r>
          </a:p>
          <a:p>
            <a:r>
              <a:rPr lang="en-US" sz="2800" b="1" dirty="0" err="1">
                <a:solidFill>
                  <a:srgbClr val="2256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mbhattac@iastate.edu</a:t>
            </a:r>
            <a:endParaRPr lang="en-US" sz="2800" b="1" dirty="0">
              <a:solidFill>
                <a:srgbClr val="2256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81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F36D7-24E2-D146-8352-B748A64A6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3" t="3357" r="18429" b="35786"/>
          <a:stretch/>
        </p:blipFill>
        <p:spPr>
          <a:xfrm>
            <a:off x="2103119" y="466883"/>
            <a:ext cx="6871063" cy="60734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07292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598629-5A0C-2C4D-B9C3-A6F49C26638C}"/>
              </a:ext>
            </a:extLst>
          </p:cNvPr>
          <p:cNvSpPr/>
          <p:nvPr/>
        </p:nvSpPr>
        <p:spPr>
          <a:xfrm>
            <a:off x="69668" y="2665187"/>
            <a:ext cx="12096206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Simple Sequence Repeat (SSR)</a:t>
            </a:r>
          </a:p>
        </p:txBody>
      </p:sp>
    </p:spTree>
    <p:extLst>
      <p:ext uri="{BB962C8B-B14F-4D97-AF65-F5344CB8AC3E}">
        <p14:creationId xmlns:p14="http://schemas.microsoft.com/office/powerpoint/2010/main" val="291272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4342B-DB38-0344-A3FE-0BE97ACB5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8" y="1642186"/>
            <a:ext cx="11426192" cy="6992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DB5A5-2EBF-1148-AEEE-5D9ED716337A}"/>
              </a:ext>
            </a:extLst>
          </p:cNvPr>
          <p:cNvSpPr txBox="1"/>
          <p:nvPr/>
        </p:nvSpPr>
        <p:spPr>
          <a:xfrm>
            <a:off x="0" y="2823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Two SSR alleles differing in repeat numbers produce PCR products that can be separated on an agarose gel. </a:t>
            </a:r>
          </a:p>
        </p:txBody>
      </p:sp>
    </p:spTree>
    <p:extLst>
      <p:ext uri="{BB962C8B-B14F-4D97-AF65-F5344CB8AC3E}">
        <p14:creationId xmlns:p14="http://schemas.microsoft.com/office/powerpoint/2010/main" val="2414965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693B55-F3C4-6A43-A39A-FBA332A65B41}"/>
              </a:ext>
            </a:extLst>
          </p:cNvPr>
          <p:cNvGrpSpPr/>
          <p:nvPr/>
        </p:nvGrpSpPr>
        <p:grpSpPr>
          <a:xfrm>
            <a:off x="3035300" y="961159"/>
            <a:ext cx="6121400" cy="5600700"/>
            <a:chOff x="3035300" y="628650"/>
            <a:chExt cx="6121400" cy="56007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8EFF46-1778-5C48-A84A-75E7E1302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5300" y="628650"/>
              <a:ext cx="6121400" cy="56007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DB0D9C-D941-584E-85CB-B8DE1DC8F459}"/>
                </a:ext>
              </a:extLst>
            </p:cNvPr>
            <p:cNvSpPr/>
            <p:nvPr/>
          </p:nvSpPr>
          <p:spPr>
            <a:xfrm>
              <a:off x="4961965" y="4034116"/>
              <a:ext cx="578224" cy="658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360663F-C49B-524A-ABC1-949365D429F7}"/>
                </a:ext>
              </a:extLst>
            </p:cNvPr>
            <p:cNvSpPr/>
            <p:nvPr/>
          </p:nvSpPr>
          <p:spPr>
            <a:xfrm>
              <a:off x="6848289" y="3980326"/>
              <a:ext cx="578224" cy="658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106C17-0E51-8247-A442-CEE78C019774}"/>
              </a:ext>
            </a:extLst>
          </p:cNvPr>
          <p:cNvSpPr txBox="1"/>
          <p:nvPr/>
        </p:nvSpPr>
        <p:spPr>
          <a:xfrm>
            <a:off x="0" y="19950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SSR markers are usually co-dominant.</a:t>
            </a:r>
          </a:p>
        </p:txBody>
      </p:sp>
    </p:spTree>
    <p:extLst>
      <p:ext uri="{BB962C8B-B14F-4D97-AF65-F5344CB8AC3E}">
        <p14:creationId xmlns:p14="http://schemas.microsoft.com/office/powerpoint/2010/main" val="4245957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17B1A6-F5C9-A54D-8281-19B8339ABF66}"/>
              </a:ext>
            </a:extLst>
          </p:cNvPr>
          <p:cNvSpPr/>
          <p:nvPr/>
        </p:nvSpPr>
        <p:spPr>
          <a:xfrm>
            <a:off x="0" y="2560684"/>
            <a:ext cx="121920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AFLP: Amplified Fragment Length Polymorphism</a:t>
            </a:r>
          </a:p>
        </p:txBody>
      </p:sp>
    </p:spTree>
    <p:extLst>
      <p:ext uri="{BB962C8B-B14F-4D97-AF65-F5344CB8AC3E}">
        <p14:creationId xmlns:p14="http://schemas.microsoft.com/office/powerpoint/2010/main" val="281245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AE725-98FF-FF48-940D-AD885B50B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60" b="15280"/>
          <a:stretch/>
        </p:blipFill>
        <p:spPr>
          <a:xfrm>
            <a:off x="3247886" y="1410788"/>
            <a:ext cx="5164591" cy="5447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4EAAC3-A33A-674B-BE07-B0502732D9A6}"/>
              </a:ext>
            </a:extLst>
          </p:cNvPr>
          <p:cNvSpPr txBox="1"/>
          <p:nvPr/>
        </p:nvSpPr>
        <p:spPr>
          <a:xfrm>
            <a:off x="0" y="914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 AFLP Gel: Radio active label is used to detect the PCR amplified fragments.</a:t>
            </a:r>
          </a:p>
        </p:txBody>
      </p:sp>
    </p:spTree>
    <p:extLst>
      <p:ext uri="{BB962C8B-B14F-4D97-AF65-F5344CB8AC3E}">
        <p14:creationId xmlns:p14="http://schemas.microsoft.com/office/powerpoint/2010/main" val="956389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E31B54-56CA-7949-A7AA-D58D3D7CAECB}"/>
              </a:ext>
            </a:extLst>
          </p:cNvPr>
          <p:cNvSpPr/>
          <p:nvPr/>
        </p:nvSpPr>
        <p:spPr>
          <a:xfrm>
            <a:off x="1" y="2434410"/>
            <a:ext cx="12191999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Single Nucleotide Polymorphism (SNP)</a:t>
            </a:r>
          </a:p>
        </p:txBody>
      </p:sp>
    </p:spTree>
    <p:extLst>
      <p:ext uri="{BB962C8B-B14F-4D97-AF65-F5344CB8AC3E}">
        <p14:creationId xmlns:p14="http://schemas.microsoft.com/office/powerpoint/2010/main" val="2703185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8F3DB7A-2CD0-6D4D-9E48-BB166BC1B07F}"/>
              </a:ext>
            </a:extLst>
          </p:cNvPr>
          <p:cNvGrpSpPr/>
          <p:nvPr/>
        </p:nvGrpSpPr>
        <p:grpSpPr>
          <a:xfrm>
            <a:off x="3055022" y="1379916"/>
            <a:ext cx="8270476" cy="4229100"/>
            <a:chOff x="3055022" y="1379916"/>
            <a:chExt cx="8270476" cy="42291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726600-CBE1-4A42-90F7-E4C59695C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5022" y="1379916"/>
              <a:ext cx="5911176" cy="42291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64DFD8-DB42-CF42-AF23-B158EBF66DA3}"/>
                </a:ext>
              </a:extLst>
            </p:cNvPr>
            <p:cNvSpPr txBox="1"/>
            <p:nvPr/>
          </p:nvSpPr>
          <p:spPr>
            <a:xfrm>
              <a:off x="8966198" y="2282145"/>
              <a:ext cx="2359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Heterozygote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49EEA7-417E-3840-B543-992C1A767AA7}"/>
                </a:ext>
              </a:extLst>
            </p:cNvPr>
            <p:cNvSpPr txBox="1"/>
            <p:nvPr/>
          </p:nvSpPr>
          <p:spPr>
            <a:xfrm>
              <a:off x="8966199" y="4653642"/>
              <a:ext cx="2359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Homozygote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D7BC8F-F5B4-5F42-8DAC-3F07F49049AC}"/>
                </a:ext>
              </a:extLst>
            </p:cNvPr>
            <p:cNvSpPr txBox="1"/>
            <p:nvPr/>
          </p:nvSpPr>
          <p:spPr>
            <a:xfrm>
              <a:off x="8966198" y="3494466"/>
              <a:ext cx="2359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Homozygote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BAE8CC-2405-D64D-B6CA-7647C61ABB7B}"/>
              </a:ext>
            </a:extLst>
          </p:cNvPr>
          <p:cNvSpPr txBox="1"/>
          <p:nvPr/>
        </p:nvSpPr>
        <p:spPr>
          <a:xfrm>
            <a:off x="764771" y="365760"/>
            <a:ext cx="1102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 example of SSR marker</a:t>
            </a:r>
          </a:p>
        </p:txBody>
      </p:sp>
    </p:spTree>
    <p:extLst>
      <p:ext uri="{BB962C8B-B14F-4D97-AF65-F5344CB8AC3E}">
        <p14:creationId xmlns:p14="http://schemas.microsoft.com/office/powerpoint/2010/main" val="16697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64A6F5-F58B-E247-9128-0F812DF11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930" y="1338943"/>
            <a:ext cx="7524140" cy="5293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2CBB0-6C34-C14B-AC3C-60C8B4752486}"/>
              </a:ext>
            </a:extLst>
          </p:cNvPr>
          <p:cNvSpPr txBox="1"/>
          <p:nvPr/>
        </p:nvSpPr>
        <p:spPr>
          <a:xfrm>
            <a:off x="1" y="16565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Genotype by Sequencing</a:t>
            </a:r>
          </a:p>
        </p:txBody>
      </p:sp>
    </p:spTree>
    <p:extLst>
      <p:ext uri="{BB962C8B-B14F-4D97-AF65-F5344CB8AC3E}">
        <p14:creationId xmlns:p14="http://schemas.microsoft.com/office/powerpoint/2010/main" val="185850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094D38-C5E3-1C47-975E-7FBD8B280C6A}"/>
              </a:ext>
            </a:extLst>
          </p:cNvPr>
          <p:cNvSpPr/>
          <p:nvPr/>
        </p:nvSpPr>
        <p:spPr>
          <a:xfrm>
            <a:off x="627018" y="2730470"/>
            <a:ext cx="1133391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SBP: Sequenced-based Polymorphic marker</a:t>
            </a:r>
          </a:p>
        </p:txBody>
      </p:sp>
    </p:spTree>
    <p:extLst>
      <p:ext uri="{BB962C8B-B14F-4D97-AF65-F5344CB8AC3E}">
        <p14:creationId xmlns:p14="http://schemas.microsoft.com/office/powerpoint/2010/main" val="147492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C3105D-222B-1C43-AA1F-78D674FB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066" y="3349388"/>
            <a:ext cx="3922229" cy="3508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4F252A-1DA1-984E-98C7-70DEF69AB2A3}"/>
              </a:ext>
            </a:extLst>
          </p:cNvPr>
          <p:cNvSpPr/>
          <p:nvPr/>
        </p:nvSpPr>
        <p:spPr>
          <a:xfrm>
            <a:off x="3746838" y="2703057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217C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3200" dirty="0" err="1">
                <a:solidFill>
                  <a:srgbClr val="217C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aau.ac.in</a:t>
            </a:r>
            <a:r>
              <a:rPr lang="en-US" sz="3200" dirty="0">
                <a:solidFill>
                  <a:srgbClr val="217C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/NAHEP/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EAF9A-B229-F447-86C8-39D1B4BE75CA}"/>
              </a:ext>
            </a:extLst>
          </p:cNvPr>
          <p:cNvSpPr txBox="1"/>
          <p:nvPr/>
        </p:nvSpPr>
        <p:spPr>
          <a:xfrm>
            <a:off x="197224" y="205672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Website for the presentations and some of the resources 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4EF93-CC9C-B94C-933F-707092B1467E}"/>
              </a:ext>
            </a:extLst>
          </p:cNvPr>
          <p:cNvSpPr txBox="1"/>
          <p:nvPr/>
        </p:nvSpPr>
        <p:spPr>
          <a:xfrm>
            <a:off x="107579" y="53788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Meeting Time: 4 - 6 pm of February 21 &amp; 28 (Friday)</a:t>
            </a:r>
          </a:p>
        </p:txBody>
      </p:sp>
    </p:spTree>
    <p:extLst>
      <p:ext uri="{BB962C8B-B14F-4D97-AF65-F5344CB8AC3E}">
        <p14:creationId xmlns:p14="http://schemas.microsoft.com/office/powerpoint/2010/main" val="2032615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1566E-D1CA-3340-9FB3-8D4F7B45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00150"/>
            <a:ext cx="8686800" cy="445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A92FD8-DEBF-3F45-BBF9-54839D40533F}"/>
              </a:ext>
            </a:extLst>
          </p:cNvPr>
          <p:cNvSpPr txBox="1"/>
          <p:nvPr/>
        </p:nvSpPr>
        <p:spPr>
          <a:xfrm>
            <a:off x="260465" y="249382"/>
            <a:ext cx="1167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Comparison of sequences from two Arabidopsis ecotypes. </a:t>
            </a:r>
          </a:p>
        </p:txBody>
      </p:sp>
    </p:spTree>
    <p:extLst>
      <p:ext uri="{BB962C8B-B14F-4D97-AF65-F5344CB8AC3E}">
        <p14:creationId xmlns:p14="http://schemas.microsoft.com/office/powerpoint/2010/main" val="3255412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D864B-CE44-E649-A4DF-98C4AB15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155" y="1212474"/>
            <a:ext cx="6013046" cy="5645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2892B-7BE5-4D45-A5BC-E838C06B9620}"/>
              </a:ext>
            </a:extLst>
          </p:cNvPr>
          <p:cNvSpPr txBox="1"/>
          <p:nvPr/>
        </p:nvSpPr>
        <p:spPr>
          <a:xfrm>
            <a:off x="0" y="23393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Sequence-based polymorphic (SBP) Markers that are polymorphic between Columbia -0 and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Neiderzenz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ecotypes.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86D72-3939-3F4A-B4D5-5BA12537F5D2}"/>
              </a:ext>
            </a:extLst>
          </p:cNvPr>
          <p:cNvSpPr txBox="1"/>
          <p:nvPr/>
        </p:nvSpPr>
        <p:spPr>
          <a:xfrm>
            <a:off x="9617597" y="6347792"/>
            <a:ext cx="2468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Sahu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et al. 2012</a:t>
            </a:r>
          </a:p>
        </p:txBody>
      </p:sp>
    </p:spTree>
    <p:extLst>
      <p:ext uri="{BB962C8B-B14F-4D97-AF65-F5344CB8AC3E}">
        <p14:creationId xmlns:p14="http://schemas.microsoft.com/office/powerpoint/2010/main" val="2394514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EB00F-2B12-6949-9C66-2867F074AD8F}"/>
              </a:ext>
            </a:extLst>
          </p:cNvPr>
          <p:cNvSpPr/>
          <p:nvPr/>
        </p:nvSpPr>
        <p:spPr>
          <a:xfrm>
            <a:off x="0" y="2366466"/>
            <a:ext cx="12192000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Rapid Identification of Linked Molecular Markers</a:t>
            </a:r>
          </a:p>
        </p:txBody>
      </p:sp>
    </p:spTree>
    <p:extLst>
      <p:ext uri="{BB962C8B-B14F-4D97-AF65-F5344CB8AC3E}">
        <p14:creationId xmlns:p14="http://schemas.microsoft.com/office/powerpoint/2010/main" val="3090386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E6F52-9436-5A4B-9548-0D770137C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19" b="37354"/>
          <a:stretch/>
        </p:blipFill>
        <p:spPr>
          <a:xfrm>
            <a:off x="791471" y="1179228"/>
            <a:ext cx="10609058" cy="5583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D2832F-3C8C-7848-8DF2-B7A02076AF0E}"/>
              </a:ext>
            </a:extLst>
          </p:cNvPr>
          <p:cNvSpPr txBox="1"/>
          <p:nvPr/>
        </p:nvSpPr>
        <p:spPr>
          <a:xfrm>
            <a:off x="0" y="22512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Bulked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segregant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0889D-9193-B741-9F76-142F282B8221}"/>
              </a:ext>
            </a:extLst>
          </p:cNvPr>
          <p:cNvSpPr txBox="1"/>
          <p:nvPr/>
        </p:nvSpPr>
        <p:spPr>
          <a:xfrm>
            <a:off x="7884826" y="6393417"/>
            <a:ext cx="430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Michilemore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et al. 1991</a:t>
            </a:r>
          </a:p>
        </p:txBody>
      </p:sp>
    </p:spTree>
    <p:extLst>
      <p:ext uri="{BB962C8B-B14F-4D97-AF65-F5344CB8AC3E}">
        <p14:creationId xmlns:p14="http://schemas.microsoft.com/office/powerpoint/2010/main" val="1540788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F36D7-24E2-D146-8352-B748A64A6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503"/>
          <a:stretch/>
        </p:blipFill>
        <p:spPr>
          <a:xfrm>
            <a:off x="2011939" y="1605498"/>
            <a:ext cx="8207877" cy="4975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0B6437-A464-CA43-BD2C-F451543D45E7}"/>
              </a:ext>
            </a:extLst>
          </p:cNvPr>
          <p:cNvSpPr txBox="1"/>
          <p:nvPr/>
        </p:nvSpPr>
        <p:spPr>
          <a:xfrm>
            <a:off x="132522" y="225287"/>
            <a:ext cx="11966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RAPD markers identified for the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Dm5/8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region using BSA method in lettuce</a:t>
            </a:r>
          </a:p>
        </p:txBody>
      </p:sp>
    </p:spTree>
    <p:extLst>
      <p:ext uri="{BB962C8B-B14F-4D97-AF65-F5344CB8AC3E}">
        <p14:creationId xmlns:p14="http://schemas.microsoft.com/office/powerpoint/2010/main" val="3665063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1BC5AE-076B-A642-9AF1-5A82E2BE8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34" y="2014721"/>
            <a:ext cx="10747729" cy="3243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EFBF6F-964F-224A-943B-6095BABDF68D}"/>
              </a:ext>
            </a:extLst>
          </p:cNvPr>
          <p:cNvSpPr txBox="1"/>
          <p:nvPr/>
        </p:nvSpPr>
        <p:spPr>
          <a:xfrm>
            <a:off x="130487" y="239635"/>
            <a:ext cx="11891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Segregation of five SSR markers among 17 recombinant inbred lines RIL (F</a:t>
            </a:r>
            <a:r>
              <a:rPr lang="en-US" sz="3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5654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61196-6055-4B4D-B439-4BCB00E64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68"/>
          <a:stretch/>
        </p:blipFill>
        <p:spPr>
          <a:xfrm>
            <a:off x="556906" y="2458387"/>
            <a:ext cx="11117941" cy="3417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AC303-BC2A-7446-B476-753AB73D6984}"/>
              </a:ext>
            </a:extLst>
          </p:cNvPr>
          <p:cNvSpPr txBox="1"/>
          <p:nvPr/>
        </p:nvSpPr>
        <p:spPr>
          <a:xfrm>
            <a:off x="132519" y="674992"/>
            <a:ext cx="11966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map developed for the 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Dm5/8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region using BSA method in lettuce.</a:t>
            </a:r>
          </a:p>
        </p:txBody>
      </p:sp>
    </p:spTree>
    <p:extLst>
      <p:ext uri="{BB962C8B-B14F-4D97-AF65-F5344CB8AC3E}">
        <p14:creationId xmlns:p14="http://schemas.microsoft.com/office/powerpoint/2010/main" val="2495806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EB00F-2B12-6949-9C66-2867F074AD8F}"/>
              </a:ext>
            </a:extLst>
          </p:cNvPr>
          <p:cNvSpPr/>
          <p:nvPr/>
        </p:nvSpPr>
        <p:spPr>
          <a:xfrm>
            <a:off x="0" y="2366466"/>
            <a:ext cx="12192000" cy="83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Molecular marker assisted selection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1309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366F6-4C2B-6746-B62C-EA80D841F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4" r="54788"/>
          <a:stretch/>
        </p:blipFill>
        <p:spPr>
          <a:xfrm>
            <a:off x="4615069" y="1703591"/>
            <a:ext cx="2961861" cy="4577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FB56C-2CFF-4E4E-98FF-4F487B05D244}"/>
              </a:ext>
            </a:extLst>
          </p:cNvPr>
          <p:cNvSpPr txBox="1"/>
          <p:nvPr/>
        </p:nvSpPr>
        <p:spPr>
          <a:xfrm>
            <a:off x="0" y="232756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Molecular marker linked tightly to the fruit size trait for identifying homozygous (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 lines.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A1389-78AC-D141-8793-5625B8E5A812}"/>
              </a:ext>
            </a:extLst>
          </p:cNvPr>
          <p:cNvSpPr txBox="1"/>
          <p:nvPr/>
        </p:nvSpPr>
        <p:spPr>
          <a:xfrm>
            <a:off x="8136835" y="1782069"/>
            <a:ext cx="405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Foreground Selection</a:t>
            </a:r>
          </a:p>
        </p:txBody>
      </p:sp>
    </p:spTree>
    <p:extLst>
      <p:ext uri="{BB962C8B-B14F-4D97-AF65-F5344CB8AC3E}">
        <p14:creationId xmlns:p14="http://schemas.microsoft.com/office/powerpoint/2010/main" val="895894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4BEB3D-BB05-F742-B062-66488425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503" y="1656084"/>
            <a:ext cx="6967607" cy="5201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29F182-6CB9-D24C-9C2E-2884284E82DC}"/>
              </a:ext>
            </a:extLst>
          </p:cNvPr>
          <p:cNvSpPr txBox="1"/>
          <p:nvPr/>
        </p:nvSpPr>
        <p:spPr>
          <a:xfrm>
            <a:off x="0" y="232756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Molecular marker linked tightly to the male sterility trait for identifying the heterozygous (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 lines.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A2744-9D90-1247-8EAE-F14361401D38}"/>
              </a:ext>
            </a:extLst>
          </p:cNvPr>
          <p:cNvSpPr txBox="1"/>
          <p:nvPr/>
        </p:nvSpPr>
        <p:spPr>
          <a:xfrm>
            <a:off x="8136835" y="1782069"/>
            <a:ext cx="405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Foreground Selection</a:t>
            </a:r>
          </a:p>
        </p:txBody>
      </p:sp>
    </p:spTree>
    <p:extLst>
      <p:ext uri="{BB962C8B-B14F-4D97-AF65-F5344CB8AC3E}">
        <p14:creationId xmlns:p14="http://schemas.microsoft.com/office/powerpoint/2010/main" val="270980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F3D29C-FD2C-4D48-823B-E8F494951433}"/>
              </a:ext>
            </a:extLst>
          </p:cNvPr>
          <p:cNvSpPr txBox="1"/>
          <p:nvPr/>
        </p:nvSpPr>
        <p:spPr>
          <a:xfrm>
            <a:off x="355046" y="354496"/>
            <a:ext cx="11025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 are the goals of Plant Breeders?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83149-00C4-2E43-A19A-1E57A049A964}"/>
              </a:ext>
            </a:extLst>
          </p:cNvPr>
          <p:cNvSpPr txBox="1"/>
          <p:nvPr/>
        </p:nvSpPr>
        <p:spPr>
          <a:xfrm>
            <a:off x="1614002" y="1314726"/>
            <a:ext cx="9766853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Develop cultivars in a timely manner.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Breeding objectives are decided by problem faced by farmers.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Climate change – becoming unpredictable weather patterns – challenging for breeder.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What’s becoming very urgent?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Rapid development of new cultivars</a:t>
            </a:r>
          </a:p>
          <a:p>
            <a:pPr marL="800100" lvl="1" indent="-342900">
              <a:spcAft>
                <a:spcPts val="1800"/>
              </a:spcAft>
              <a:buFont typeface="+mj-lt"/>
              <a:buAutoNum type="alphaL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Precise plant breeding</a:t>
            </a:r>
          </a:p>
          <a:p>
            <a:pPr marL="0" lvl="1"/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produce new cultivars rapidly!</a:t>
            </a:r>
          </a:p>
          <a:p>
            <a:pPr marL="800100" lvl="1" indent="-342900">
              <a:buFont typeface="+mj-lt"/>
              <a:buAutoNum type="alphaL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5B2F7-C4B5-5348-BF6E-4D67901D7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2"/>
          <a:stretch/>
        </p:blipFill>
        <p:spPr>
          <a:xfrm>
            <a:off x="1407022" y="1214204"/>
            <a:ext cx="9445177" cy="7355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A39B5-EF82-FC41-A8C4-7CD7DA0EA44C}"/>
              </a:ext>
            </a:extLst>
          </p:cNvPr>
          <p:cNvSpPr txBox="1"/>
          <p:nvPr/>
        </p:nvSpPr>
        <p:spPr>
          <a:xfrm>
            <a:off x="-86181" y="283838"/>
            <a:ext cx="1167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Marker-assisted backcrossing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1E950-7337-EE44-B3E7-86E3D42764A4}"/>
              </a:ext>
            </a:extLst>
          </p:cNvPr>
          <p:cNvSpPr txBox="1"/>
          <p:nvPr/>
        </p:nvSpPr>
        <p:spPr>
          <a:xfrm>
            <a:off x="8136835" y="1782069"/>
            <a:ext cx="405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Selection</a:t>
            </a:r>
          </a:p>
        </p:txBody>
      </p:sp>
    </p:spTree>
    <p:extLst>
      <p:ext uri="{BB962C8B-B14F-4D97-AF65-F5344CB8AC3E}">
        <p14:creationId xmlns:p14="http://schemas.microsoft.com/office/powerpoint/2010/main" val="52466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37D3B-AFF9-4A42-BECE-6C6684358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59" y="768625"/>
            <a:ext cx="11040322" cy="55808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17094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5AA82-47FD-864E-860B-5CB1A02DB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8624"/>
          <a:stretch/>
        </p:blipFill>
        <p:spPr>
          <a:xfrm>
            <a:off x="1962248" y="1039213"/>
            <a:ext cx="8267503" cy="57026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41A0E-2544-4144-9BF9-65F9391901EB}"/>
              </a:ext>
            </a:extLst>
          </p:cNvPr>
          <p:cNvSpPr txBox="1"/>
          <p:nvPr/>
        </p:nvSpPr>
        <p:spPr>
          <a:xfrm>
            <a:off x="435429" y="246743"/>
            <a:ext cx="1132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Foreground and Background Selection</a:t>
            </a:r>
          </a:p>
        </p:txBody>
      </p:sp>
    </p:spTree>
    <p:extLst>
      <p:ext uri="{BB962C8B-B14F-4D97-AF65-F5344CB8AC3E}">
        <p14:creationId xmlns:p14="http://schemas.microsoft.com/office/powerpoint/2010/main" val="2793307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4FB812-0BE7-AA47-B536-F4CAB75DE3F5}"/>
              </a:ext>
            </a:extLst>
          </p:cNvPr>
          <p:cNvGrpSpPr/>
          <p:nvPr/>
        </p:nvGrpSpPr>
        <p:grpSpPr>
          <a:xfrm>
            <a:off x="2293256" y="776514"/>
            <a:ext cx="8882743" cy="6081486"/>
            <a:chOff x="2598058" y="1021441"/>
            <a:chExt cx="7416800" cy="48423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61AD5EB-90C8-214F-9F19-8EF069009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b="-1506"/>
            <a:stretch/>
          </p:blipFill>
          <p:spPr>
            <a:xfrm>
              <a:off x="2598058" y="1021441"/>
              <a:ext cx="7416800" cy="47697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D01F5D-998A-6542-9DCA-E6924BF2A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549" b="36949"/>
            <a:stretch/>
          </p:blipFill>
          <p:spPr>
            <a:xfrm>
              <a:off x="2598058" y="5370285"/>
              <a:ext cx="7416800" cy="49348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4BE3451-F8AA-394C-B401-CF9A122B8AD2}"/>
              </a:ext>
            </a:extLst>
          </p:cNvPr>
          <p:cNvSpPr txBox="1"/>
          <p:nvPr/>
        </p:nvSpPr>
        <p:spPr>
          <a:xfrm>
            <a:off x="275772" y="196725"/>
            <a:ext cx="1169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Recover the Double Recombinant to Eliminate any Linkage Drag</a:t>
            </a:r>
          </a:p>
        </p:txBody>
      </p:sp>
    </p:spTree>
    <p:extLst>
      <p:ext uri="{BB962C8B-B14F-4D97-AF65-F5344CB8AC3E}">
        <p14:creationId xmlns:p14="http://schemas.microsoft.com/office/powerpoint/2010/main" val="3069305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626D9-877F-5C4B-B7F1-6AA4E6EAD2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1" r="927" b="895"/>
          <a:stretch/>
        </p:blipFill>
        <p:spPr>
          <a:xfrm>
            <a:off x="2293257" y="257612"/>
            <a:ext cx="7358743" cy="64124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64466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DEA4D6-A556-7E4D-BAFE-ADC7BCF86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682" y="1079518"/>
            <a:ext cx="4910031" cy="5749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855D17-E6C0-1040-92A9-A3265052E352}"/>
              </a:ext>
            </a:extLst>
          </p:cNvPr>
          <p:cNvSpPr/>
          <p:nvPr/>
        </p:nvSpPr>
        <p:spPr>
          <a:xfrm>
            <a:off x="0" y="125411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Comparison of cultivar ‘Zak’ derivatives carrying stripe rust resistance gene </a:t>
            </a:r>
            <a:r>
              <a:rPr lang="en-US" sz="2800" b="1" i="1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Yr15</a:t>
            </a:r>
            <a:r>
              <a:rPr lang="en-US" sz="2800" b="1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developed with (WA8059) and without (WA8046) MABS.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64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303B30-C8E1-2A4E-99BD-06940DE94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4917" y="0"/>
            <a:ext cx="574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68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16E3F-36DF-B745-B10A-EA31BE1E0C92}"/>
              </a:ext>
            </a:extLst>
          </p:cNvPr>
          <p:cNvSpPr/>
          <p:nvPr/>
        </p:nvSpPr>
        <p:spPr>
          <a:xfrm>
            <a:off x="687137" y="1483590"/>
            <a:ext cx="1102092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4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this study Randhawa et al. 2009 identified a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US" sz="2800" b="1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="1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2:3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plant with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97%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the recurrent parent genome through marker-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assietd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background selection (MABS). </a:t>
            </a:r>
          </a:p>
          <a:p>
            <a:pPr marL="457200" indent="-457200">
              <a:spcAft>
                <a:spcPts val="24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contrast, only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82%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the recurrent parent genome was recovered in phenotypically selected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US" sz="2800" b="1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="1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plants developed without MABS. </a:t>
            </a:r>
          </a:p>
          <a:p>
            <a:pPr marL="457200" indent="-457200">
              <a:spcAft>
                <a:spcPts val="24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Marker-assisted selection can also be applied to expedite pedigree or single seed descent method of breeding, if most desirable trait loci linked markers are known.</a:t>
            </a:r>
          </a:p>
          <a:p>
            <a:pPr marL="457200" indent="-457200">
              <a:spcAft>
                <a:spcPts val="2400"/>
              </a:spcAft>
              <a:buFont typeface="Wingdings" pitchFamily="2" charset="2"/>
              <a:buChar char="v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E4DB4B-B06E-4147-BFB8-2DA770A9D312}"/>
              </a:ext>
            </a:extLst>
          </p:cNvPr>
          <p:cNvSpPr txBox="1"/>
          <p:nvPr/>
        </p:nvSpPr>
        <p:spPr>
          <a:xfrm>
            <a:off x="1553029" y="319314"/>
            <a:ext cx="9289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Marker-assisted Selection</a:t>
            </a:r>
          </a:p>
        </p:txBody>
      </p:sp>
    </p:spTree>
    <p:extLst>
      <p:ext uri="{BB962C8B-B14F-4D97-AF65-F5344CB8AC3E}">
        <p14:creationId xmlns:p14="http://schemas.microsoft.com/office/powerpoint/2010/main" val="3024331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A4266-2060-ED42-AB75-DA0E31F32731}"/>
              </a:ext>
            </a:extLst>
          </p:cNvPr>
          <p:cNvSpPr/>
          <p:nvPr/>
        </p:nvSpPr>
        <p:spPr>
          <a:xfrm>
            <a:off x="194514" y="808948"/>
            <a:ext cx="11622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27)</a:t>
            </a:r>
          </a:p>
          <a:p>
            <a:pPr algn="ctr">
              <a:spcAft>
                <a:spcPts val="1200"/>
              </a:spcAft>
            </a:pP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1D58-29CF-124B-9E23-D549EE406FCB}"/>
              </a:ext>
            </a:extLst>
          </p:cNvPr>
          <p:cNvSpPr txBox="1"/>
          <p:nvPr/>
        </p:nvSpPr>
        <p:spPr>
          <a:xfrm>
            <a:off x="1802297" y="1722002"/>
            <a:ext cx="1038970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Marker Assisted Selection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Breeding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Doubled-haploid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TILLING Genome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CRISPR Cas9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Fixing Heterosis in Rice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69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5494D2-4A79-5A4D-B200-1767A9BB7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182" y="1334933"/>
            <a:ext cx="6544399" cy="543030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E16EF0-366D-804D-BAE3-D31F5804F43D}"/>
              </a:ext>
            </a:extLst>
          </p:cNvPr>
          <p:cNvSpPr/>
          <p:nvPr/>
        </p:nvSpPr>
        <p:spPr>
          <a:xfrm>
            <a:off x="92765" y="42586"/>
            <a:ext cx="12099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Speed breeding accelerates generation time of major crop plants for research and breeding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02175-BAE1-C84A-A655-F7FA6B9B251B}"/>
              </a:ext>
            </a:extLst>
          </p:cNvPr>
          <p:cNvSpPr txBox="1"/>
          <p:nvPr/>
        </p:nvSpPr>
        <p:spPr>
          <a:xfrm>
            <a:off x="3379304" y="1374689"/>
            <a:ext cx="23986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Speed Breeding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3757F-A380-5647-A4CB-D01838A89520}"/>
              </a:ext>
            </a:extLst>
          </p:cNvPr>
          <p:cNvSpPr txBox="1"/>
          <p:nvPr/>
        </p:nvSpPr>
        <p:spPr>
          <a:xfrm>
            <a:off x="6287070" y="1374689"/>
            <a:ext cx="23986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Greenhouse Control</a:t>
            </a:r>
          </a:p>
        </p:txBody>
      </p:sp>
    </p:spTree>
    <p:extLst>
      <p:ext uri="{BB962C8B-B14F-4D97-AF65-F5344CB8AC3E}">
        <p14:creationId xmlns:p14="http://schemas.microsoft.com/office/powerpoint/2010/main" val="249800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A4266-2060-ED42-AB75-DA0E31F32731}"/>
              </a:ext>
            </a:extLst>
          </p:cNvPr>
          <p:cNvSpPr/>
          <p:nvPr/>
        </p:nvSpPr>
        <p:spPr>
          <a:xfrm>
            <a:off x="194514" y="808948"/>
            <a:ext cx="11622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27)</a:t>
            </a:r>
          </a:p>
          <a:p>
            <a:pPr algn="ctr">
              <a:spcAft>
                <a:spcPts val="1200"/>
              </a:spcAft>
            </a:pP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1D58-29CF-124B-9E23-D549EE406FCB}"/>
              </a:ext>
            </a:extLst>
          </p:cNvPr>
          <p:cNvSpPr txBox="1"/>
          <p:nvPr/>
        </p:nvSpPr>
        <p:spPr>
          <a:xfrm>
            <a:off x="1802297" y="1722002"/>
            <a:ext cx="1038970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Marker Assisted Selection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Speed Breeding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Doubled-haploid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TILLING Genome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CRISPR Cas9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Fixing Heterosis in Rice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73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9A543-CD02-9A44-AD12-A1679C77E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527" t="9340" r="20590" b="2386"/>
          <a:stretch/>
        </p:blipFill>
        <p:spPr>
          <a:xfrm>
            <a:off x="4320209" y="767183"/>
            <a:ext cx="3382126" cy="6090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3A70C9-A19D-AB41-A561-DF8E2D41D4A8}"/>
              </a:ext>
            </a:extLst>
          </p:cNvPr>
          <p:cNvSpPr/>
          <p:nvPr/>
        </p:nvSpPr>
        <p:spPr>
          <a:xfrm>
            <a:off x="4501082" y="92764"/>
            <a:ext cx="3020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Speed Breeding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5697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DD87A-6120-214F-B8D0-52EF1953138E}"/>
              </a:ext>
            </a:extLst>
          </p:cNvPr>
          <p:cNvSpPr/>
          <p:nvPr/>
        </p:nvSpPr>
        <p:spPr>
          <a:xfrm>
            <a:off x="410816" y="925923"/>
            <a:ext cx="115426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Lights Quality: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Light that produces a spectrum covering the PAR region (400–700 nm), with particular focus on the blue, red and far-red ranges, is suitable to use for SB. 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Light Quantity: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Intensity should very high: ~450–500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sz="2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/s at plant canopy height effective for a range of crop species.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Photoperiod: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We recommend a photoperiod of 22 h with 2 h of darkness in a 24-h diurnal cycle. The dark period slightly improves plant health. 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Temperature: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optimal temperature regime (maximum and minimum temperatures) should be applied for each crop. A higher temperature should be maintained during the photoperiod, whereas a fall in temperature during the dark period can aid in stress recovery. A 12-h 22 °C/17 °C temperature cycling regime with 2 h of darkness occurring within 12 h of 17 °C has proven successful. A temperature cycling regime of 22 °C/17 °C for 22 h of light and 2 h of dark, respectively also work fine.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Humidity: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Most controlled-environment chambers have limited control over humidity, but a reasonable range of 60–70% is ideal. For crops that are more adapted to drier conditions, a lower humidity level may be advisable </a:t>
            </a:r>
            <a:endParaRPr lang="en-US" sz="2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97A8FD-9528-C14C-964C-388B2D3A3EC0}"/>
              </a:ext>
            </a:extLst>
          </p:cNvPr>
          <p:cNvSpPr txBox="1"/>
          <p:nvPr/>
        </p:nvSpPr>
        <p:spPr>
          <a:xfrm>
            <a:off x="410816" y="132522"/>
            <a:ext cx="1154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Steps to follow in Speed Breeding</a:t>
            </a:r>
          </a:p>
        </p:txBody>
      </p:sp>
    </p:spTree>
    <p:extLst>
      <p:ext uri="{BB962C8B-B14F-4D97-AF65-F5344CB8AC3E}">
        <p14:creationId xmlns:p14="http://schemas.microsoft.com/office/powerpoint/2010/main" val="397586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0B47C-2FBA-D84B-A8AC-AC84A1A84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807" y="1586948"/>
            <a:ext cx="7288696" cy="494558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9C2603-25E0-7F4F-BA7B-688559DBF71B}"/>
              </a:ext>
            </a:extLst>
          </p:cNvPr>
          <p:cNvSpPr/>
          <p:nvPr/>
        </p:nvSpPr>
        <p:spPr>
          <a:xfrm>
            <a:off x="583094" y="218158"/>
            <a:ext cx="11410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Harvesting of immature spikes and drying them in an oven/dehydrator saves 12 days (3 vs. 15 days)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F6E42-01CE-DB4E-9107-841C3B1705D1}"/>
              </a:ext>
            </a:extLst>
          </p:cNvPr>
          <p:cNvSpPr txBox="1"/>
          <p:nvPr/>
        </p:nvSpPr>
        <p:spPr>
          <a:xfrm>
            <a:off x="5127585" y="3956096"/>
            <a:ext cx="20024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~ 3 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F4244-D965-DF44-AE6E-AFF85117FD5B}"/>
              </a:ext>
            </a:extLst>
          </p:cNvPr>
          <p:cNvSpPr txBox="1"/>
          <p:nvPr/>
        </p:nvSpPr>
        <p:spPr>
          <a:xfrm>
            <a:off x="5286945" y="6163198"/>
            <a:ext cx="20024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~ 15 Days</a:t>
            </a:r>
          </a:p>
        </p:txBody>
      </p:sp>
    </p:spTree>
    <p:extLst>
      <p:ext uri="{BB962C8B-B14F-4D97-AF65-F5344CB8AC3E}">
        <p14:creationId xmlns:p14="http://schemas.microsoft.com/office/powerpoint/2010/main" val="2283174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09606-E8DC-A349-8D36-BAF0F71AA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3567" y="1320583"/>
            <a:ext cx="5323598" cy="54563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0D725F-02D4-5648-81E3-142EAEDB0AFF}"/>
              </a:ext>
            </a:extLst>
          </p:cNvPr>
          <p:cNvSpPr/>
          <p:nvPr/>
        </p:nvSpPr>
        <p:spPr>
          <a:xfrm>
            <a:off x="384314" y="243365"/>
            <a:ext cx="11449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Accelerated plant growth and development under speed breeding (left) compared to control conditions (right).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70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CF5C9B-DB17-644A-B1BB-C872B64A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172" y="1320583"/>
            <a:ext cx="5318162" cy="542149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4A3AB6-AD6E-B34F-B59E-046551149971}"/>
              </a:ext>
            </a:extLst>
          </p:cNvPr>
          <p:cNvSpPr/>
          <p:nvPr/>
        </p:nvSpPr>
        <p:spPr>
          <a:xfrm>
            <a:off x="384314" y="243365"/>
            <a:ext cx="11449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Accelerated plant growth and development under speed breeding (left) compared to control conditions (right).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16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C7865D-9BB7-CE4D-A475-30A019AAEEF2}"/>
              </a:ext>
            </a:extLst>
          </p:cNvPr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Peas mature in 8 instead of 12 weeks in greenhouse under normal condition. </a:t>
            </a:r>
          </a:p>
          <a:p>
            <a:pPr algn="ctr"/>
            <a:endParaRPr lang="en-US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F046D-C261-ED46-9E62-213B72D83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t="2831" r="1332" b="7846"/>
          <a:stretch/>
        </p:blipFill>
        <p:spPr>
          <a:xfrm>
            <a:off x="1052422" y="1225252"/>
            <a:ext cx="9851367" cy="48480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230A5D-F0DB-4E4E-B6A3-E98D71523213}"/>
              </a:ext>
            </a:extLst>
          </p:cNvPr>
          <p:cNvSpPr/>
          <p:nvPr/>
        </p:nvSpPr>
        <p:spPr>
          <a:xfrm>
            <a:off x="1052422" y="6073297"/>
            <a:ext cx="10112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Pea plants grown in limited media and nutrition (“flask method”) in order to achieve rapid generation advancement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78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3C664-95F2-BD4F-A888-5252D88FC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37" y="1326544"/>
            <a:ext cx="6572218" cy="5531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A7CFDE-A5B5-EC4F-9A5A-7D95CABA2721}"/>
              </a:ext>
            </a:extLst>
          </p:cNvPr>
          <p:cNvSpPr/>
          <p:nvPr/>
        </p:nvSpPr>
        <p:spPr>
          <a:xfrm>
            <a:off x="112295" y="157762"/>
            <a:ext cx="119313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Pods harvested from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Brassica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napus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RV31 grown in LED-supplemented glasshouses at the John Innes Centre, UK.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D7D582-7FC8-1040-8540-F143AE8A4375}"/>
              </a:ext>
            </a:extLst>
          </p:cNvPr>
          <p:cNvSpPr/>
          <p:nvPr/>
        </p:nvSpPr>
        <p:spPr>
          <a:xfrm>
            <a:off x="8340721" y="2405560"/>
            <a:ext cx="3275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22-hour photoperiod 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81162E-B89C-1D43-B200-EFBBA21216A0}"/>
              </a:ext>
            </a:extLst>
          </p:cNvPr>
          <p:cNvSpPr/>
          <p:nvPr/>
        </p:nvSpPr>
        <p:spPr>
          <a:xfrm>
            <a:off x="8340721" y="5084247"/>
            <a:ext cx="3190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16-hour photoperiod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634530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B4E559-C566-954D-8328-AB370D8EF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99"/>
          <a:stretch/>
        </p:blipFill>
        <p:spPr>
          <a:xfrm>
            <a:off x="3570376" y="1253507"/>
            <a:ext cx="5051245" cy="5604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45ED93-F7B1-8246-ADBB-C05660BE01AA}"/>
              </a:ext>
            </a:extLst>
          </p:cNvPr>
          <p:cNvSpPr/>
          <p:nvPr/>
        </p:nvSpPr>
        <p:spPr>
          <a:xfrm>
            <a:off x="-9260502" y="-3863882"/>
            <a:ext cx="7956084" cy="1732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dvOTcb88df00"/>
              </a:rPr>
              <a:t>Fig. 2 | </a:t>
            </a:r>
            <a:r>
              <a:rPr lang="en-US" sz="2800" dirty="0">
                <a:latin typeface="AdvOT5777b7ad"/>
              </a:rPr>
              <a:t>Single-seed descent sowing densities of spring wheat (bread and durum) and barley. </a:t>
            </a:r>
            <a:r>
              <a:rPr lang="en-US" sz="2800" dirty="0">
                <a:latin typeface="AdvOTea1a7398"/>
              </a:rPr>
              <a:t>All plants were grown under an LED-supplemented glasshouse setup at the JIC, UK, or the UQ, Australia. </a:t>
            </a:r>
            <a:r>
              <a:rPr lang="en-US" sz="2800" dirty="0" err="1">
                <a:latin typeface="AdvOTcb88df00"/>
              </a:rPr>
              <a:t>a</a:t>
            </a:r>
            <a:r>
              <a:rPr lang="en-US" sz="2800" dirty="0" err="1">
                <a:latin typeface="AdvOTea1a7398"/>
              </a:rPr>
              <a:t>,</a:t>
            </a:r>
            <a:r>
              <a:rPr lang="en-US" sz="2800" dirty="0" err="1">
                <a:latin typeface="AdvOTcb88df00"/>
              </a:rPr>
              <a:t>b</a:t>
            </a:r>
            <a:r>
              <a:rPr lang="en-US" sz="2800" dirty="0">
                <a:latin typeface="AdvOTea1a7398"/>
              </a:rPr>
              <a:t>, Durum wheat (</a:t>
            </a:r>
            <a:r>
              <a:rPr lang="en-US" sz="2800" dirty="0">
                <a:latin typeface="AdvOT9bd21c25.I"/>
              </a:rPr>
              <a:t>T. durum </a:t>
            </a:r>
            <a:r>
              <a:rPr lang="en-US" sz="2800" dirty="0">
                <a:latin typeface="AdvOTea1a7398"/>
              </a:rPr>
              <a:t>cv. Kronos) grown under the LED-supplemented glasshouse setup, JIC, in 96-cell trays: 43 d after sowing, under a 16-h photoperiod (</a:t>
            </a:r>
            <a:r>
              <a:rPr lang="en-US" sz="2800" dirty="0">
                <a:latin typeface="AdvOTcb88df00"/>
              </a:rPr>
              <a:t>a</a:t>
            </a:r>
            <a:r>
              <a:rPr lang="en-US" sz="2800" dirty="0">
                <a:latin typeface="AdvOTea1a7398"/>
              </a:rPr>
              <a:t>, left); 43 d after sowing, under 22-h photoperiod (</a:t>
            </a:r>
            <a:r>
              <a:rPr lang="en-US" sz="2800" dirty="0">
                <a:latin typeface="AdvOTcb88df00"/>
              </a:rPr>
              <a:t>a</a:t>
            </a:r>
            <a:r>
              <a:rPr lang="en-US" sz="2800" dirty="0">
                <a:latin typeface="AdvOTea1a7398"/>
              </a:rPr>
              <a:t>, right); 79 d under a 16-h photoperiod (</a:t>
            </a:r>
            <a:r>
              <a:rPr lang="en-US" sz="2800" dirty="0">
                <a:latin typeface="AdvOTcb88df00"/>
              </a:rPr>
              <a:t>b</a:t>
            </a:r>
            <a:r>
              <a:rPr lang="en-US" sz="2800" dirty="0">
                <a:latin typeface="AdvOTea1a7398"/>
              </a:rPr>
              <a:t>, left); 79 d under a 22-h photoperiod (</a:t>
            </a:r>
            <a:r>
              <a:rPr lang="en-US" sz="2800" dirty="0">
                <a:latin typeface="AdvOTcb88df00"/>
              </a:rPr>
              <a:t>b</a:t>
            </a:r>
            <a:r>
              <a:rPr lang="en-US" sz="2800" dirty="0">
                <a:latin typeface="AdvOTea1a7398"/>
              </a:rPr>
              <a:t>, right). Scale bar, 20 cm (applies to </a:t>
            </a:r>
            <a:r>
              <a:rPr lang="en-US" sz="2800" dirty="0" err="1">
                <a:latin typeface="AdvOTcb88df00"/>
              </a:rPr>
              <a:t>a</a:t>
            </a:r>
            <a:r>
              <a:rPr lang="en-US" sz="2800" dirty="0" err="1">
                <a:latin typeface="AdvOTea1a7398"/>
              </a:rPr>
              <a:t>,</a:t>
            </a:r>
            <a:r>
              <a:rPr lang="en-US" sz="2800" dirty="0" err="1">
                <a:latin typeface="AdvOTcb88df00"/>
              </a:rPr>
              <a:t>b</a:t>
            </a:r>
            <a:r>
              <a:rPr lang="en-US" sz="2800" dirty="0">
                <a:latin typeface="AdvOTea1a7398"/>
              </a:rPr>
              <a:t>). </a:t>
            </a:r>
            <a:r>
              <a:rPr lang="en-US" sz="2800" dirty="0">
                <a:latin typeface="AdvOTcb88df00"/>
              </a:rPr>
              <a:t>c</a:t>
            </a:r>
            <a:r>
              <a:rPr lang="en-US" sz="2800" dirty="0">
                <a:latin typeface="AdvOTea1a7398"/>
              </a:rPr>
              <a:t>, Spring wheat (</a:t>
            </a:r>
            <a:r>
              <a:rPr lang="en-US" sz="2800" dirty="0">
                <a:latin typeface="AdvOT9bd21c25.I"/>
              </a:rPr>
              <a:t>T. </a:t>
            </a:r>
            <a:r>
              <a:rPr lang="en-US" sz="2800" dirty="0" err="1">
                <a:latin typeface="AdvOT9bd21c25.I"/>
              </a:rPr>
              <a:t>aestivum</a:t>
            </a:r>
            <a:r>
              <a:rPr lang="en-US" sz="2800" dirty="0">
                <a:latin typeface="AdvOT9bd21c25.I"/>
              </a:rPr>
              <a:t> </a:t>
            </a:r>
            <a:r>
              <a:rPr lang="en-US" sz="2800" dirty="0">
                <a:latin typeface="AdvOTea1a7398"/>
              </a:rPr>
              <a:t>cv. </a:t>
            </a:r>
            <a:r>
              <a:rPr lang="en-US" sz="2800" dirty="0" err="1">
                <a:latin typeface="AdvOTea1a7398"/>
              </a:rPr>
              <a:t>Suntop</a:t>
            </a:r>
            <a:r>
              <a:rPr lang="en-US" sz="2800" dirty="0">
                <a:latin typeface="AdvOTea1a7398"/>
              </a:rPr>
              <a:t>) grown under an LED-supplemented glasshouse setup, at the UQ, at 37 d after sowing: plants in a 30-cell tray (left); plants in a 64-cell tray (center); plants in a 100-cell tray (right). </a:t>
            </a:r>
            <a:r>
              <a:rPr lang="en-US" sz="2800" dirty="0">
                <a:latin typeface="AdvOTcb88df00"/>
              </a:rPr>
              <a:t>d</a:t>
            </a:r>
            <a:r>
              <a:rPr lang="en-US" sz="2800" dirty="0">
                <a:latin typeface="AdvOTea1a7398"/>
              </a:rPr>
              <a:t>, Barley (</a:t>
            </a:r>
            <a:r>
              <a:rPr lang="en-US" sz="2800" dirty="0">
                <a:latin typeface="AdvOT9bd21c25.I"/>
              </a:rPr>
              <a:t>H. vulgare </a:t>
            </a:r>
            <a:r>
              <a:rPr lang="en-US" sz="2800" dirty="0">
                <a:latin typeface="AdvOTea1a7398"/>
              </a:rPr>
              <a:t>cv. Commander) grown under an LED-supplemented glasshouse setup, at the UQ, at 34 d after sowing: plants in a 30-cell tray (left); plants in a 64-cell tray (center); plants in a 100-cell tray (right). Scale bar, 20 cm (applies to </a:t>
            </a:r>
            <a:r>
              <a:rPr lang="en-US" sz="2800" dirty="0" err="1">
                <a:latin typeface="AdvOTcb88df00"/>
              </a:rPr>
              <a:t>c</a:t>
            </a:r>
            <a:r>
              <a:rPr lang="en-US" sz="2800" dirty="0" err="1">
                <a:latin typeface="AdvOTea1a7398"/>
              </a:rPr>
              <a:t>,</a:t>
            </a:r>
            <a:r>
              <a:rPr lang="en-US" sz="2800" dirty="0" err="1">
                <a:latin typeface="AdvOTcb88df00"/>
              </a:rPr>
              <a:t>d</a:t>
            </a:r>
            <a:r>
              <a:rPr lang="en-US" sz="2800" dirty="0">
                <a:latin typeface="AdvOTea1a7398"/>
              </a:rPr>
              <a:t>). </a:t>
            </a:r>
            <a:r>
              <a:rPr lang="en-US" sz="2800" dirty="0">
                <a:latin typeface="AdvOTcb88df00"/>
              </a:rPr>
              <a:t>e</a:t>
            </a:r>
            <a:r>
              <a:rPr lang="en-US" sz="2800" dirty="0">
                <a:latin typeface="AdvOTea1a7398"/>
              </a:rPr>
              <a:t>, Mature spikes of spring wheat (</a:t>
            </a:r>
            <a:r>
              <a:rPr lang="en-US" sz="2800" dirty="0">
                <a:latin typeface="AdvOT9bd21c25.I"/>
              </a:rPr>
              <a:t>T. </a:t>
            </a:r>
            <a:r>
              <a:rPr lang="en-US" sz="2800" dirty="0" err="1">
                <a:latin typeface="AdvOT9bd21c25.I"/>
              </a:rPr>
              <a:t>aestivum</a:t>
            </a:r>
            <a:r>
              <a:rPr lang="en-US" sz="2800" dirty="0">
                <a:latin typeface="AdvOT9bd21c25.I"/>
              </a:rPr>
              <a:t> </a:t>
            </a:r>
            <a:r>
              <a:rPr lang="en-US" sz="2800" dirty="0">
                <a:latin typeface="AdvOTea1a7398"/>
              </a:rPr>
              <a:t>cv. </a:t>
            </a:r>
            <a:r>
              <a:rPr lang="en-US" sz="2800" dirty="0" err="1">
                <a:latin typeface="AdvOTea1a7398"/>
              </a:rPr>
              <a:t>Suntop</a:t>
            </a:r>
            <a:r>
              <a:rPr lang="en-US" sz="2800" dirty="0">
                <a:latin typeface="AdvOTea1a7398"/>
              </a:rPr>
              <a:t>) grown under LED-supplemented glasshouse setup, at the UQ: spikes from plants in a 30-cell tray (</a:t>
            </a:r>
            <a:r>
              <a:rPr lang="en-US" sz="2800" dirty="0">
                <a:latin typeface="AdvOTcb88df00"/>
              </a:rPr>
              <a:t>e</a:t>
            </a:r>
            <a:r>
              <a:rPr lang="en-US" sz="2800" dirty="0">
                <a:latin typeface="AdvOTea1a7398"/>
              </a:rPr>
              <a:t>, left); spikes from plants in a 64-cell tray (</a:t>
            </a:r>
            <a:r>
              <a:rPr lang="en-US" sz="2800" dirty="0">
                <a:latin typeface="AdvOTcb88df00"/>
              </a:rPr>
              <a:t>e</a:t>
            </a:r>
            <a:r>
              <a:rPr lang="en-US" sz="2800" dirty="0">
                <a:latin typeface="AdvOTea1a7398"/>
              </a:rPr>
              <a:t>, center); spikes from plants in a 100-cell tray (</a:t>
            </a:r>
            <a:r>
              <a:rPr lang="en-US" sz="2800" dirty="0">
                <a:latin typeface="AdvOTcb88df00"/>
              </a:rPr>
              <a:t>e</a:t>
            </a:r>
            <a:r>
              <a:rPr lang="en-US" sz="2800" dirty="0">
                <a:latin typeface="AdvOTea1a7398"/>
              </a:rPr>
              <a:t>, right). </a:t>
            </a:r>
            <a:r>
              <a:rPr lang="en-US" sz="2800" dirty="0">
                <a:latin typeface="AdvOTcb88df00"/>
              </a:rPr>
              <a:t>f</a:t>
            </a:r>
            <a:r>
              <a:rPr lang="en-US" sz="2800" dirty="0">
                <a:latin typeface="AdvOTea1a7398"/>
              </a:rPr>
              <a:t>, Mature spikes of barley (</a:t>
            </a:r>
            <a:r>
              <a:rPr lang="en-US" sz="2800" dirty="0">
                <a:latin typeface="AdvOT9bd21c25.I"/>
              </a:rPr>
              <a:t>H. vulgare </a:t>
            </a:r>
            <a:r>
              <a:rPr lang="en-US" sz="2800" dirty="0">
                <a:latin typeface="AdvOTea1a7398"/>
              </a:rPr>
              <a:t>cv. Commander) grown under an LED-supplemented glasshouse setup, at the UQ: spikes from plants in a 30-cell tray (</a:t>
            </a:r>
            <a:r>
              <a:rPr lang="en-US" sz="2800" dirty="0">
                <a:latin typeface="AdvOTcb88df00"/>
              </a:rPr>
              <a:t>f</a:t>
            </a:r>
            <a:r>
              <a:rPr lang="en-US" sz="2800" dirty="0">
                <a:latin typeface="AdvOTea1a7398"/>
              </a:rPr>
              <a:t>, left); spikes from plants in a 64-cell tray (</a:t>
            </a:r>
            <a:r>
              <a:rPr lang="en-US" sz="2800" dirty="0">
                <a:latin typeface="AdvOTcb88df00"/>
              </a:rPr>
              <a:t>f</a:t>
            </a:r>
            <a:r>
              <a:rPr lang="en-US" sz="2800" dirty="0">
                <a:latin typeface="AdvOTea1a7398"/>
              </a:rPr>
              <a:t>, center); spikes from plants in a 100-cell tray (</a:t>
            </a:r>
            <a:r>
              <a:rPr lang="en-US" sz="2800" dirty="0">
                <a:latin typeface="AdvOTcb88df00"/>
              </a:rPr>
              <a:t>f</a:t>
            </a:r>
            <a:r>
              <a:rPr lang="en-US" sz="2800" dirty="0">
                <a:latin typeface="AdvOTea1a7398"/>
              </a:rPr>
              <a:t>, right). Scale bar, 3 cm (applies to </a:t>
            </a:r>
            <a:r>
              <a:rPr lang="en-US" sz="2800" dirty="0" err="1">
                <a:latin typeface="AdvOTcb88df00"/>
              </a:rPr>
              <a:t>e</a:t>
            </a:r>
            <a:r>
              <a:rPr lang="en-US" sz="2800" dirty="0" err="1">
                <a:latin typeface="AdvOTea1a7398"/>
              </a:rPr>
              <a:t>,</a:t>
            </a:r>
            <a:r>
              <a:rPr lang="en-US" sz="2800" dirty="0" err="1">
                <a:latin typeface="AdvOTcb88df00"/>
              </a:rPr>
              <a:t>f</a:t>
            </a:r>
            <a:r>
              <a:rPr lang="en-US" sz="2800" dirty="0">
                <a:latin typeface="AdvOTea1a7398"/>
              </a:rPr>
              <a:t>). </a:t>
            </a:r>
            <a:r>
              <a:rPr lang="en-US" sz="2800" dirty="0">
                <a:latin typeface="AdvOTcb88df00"/>
              </a:rPr>
              <a:t>g</a:t>
            </a:r>
            <a:r>
              <a:rPr lang="en-US" sz="2800" dirty="0">
                <a:latin typeface="AdvOTea1a7398+20"/>
              </a:rPr>
              <a:t>–</a:t>
            </a:r>
            <a:r>
              <a:rPr lang="en-US" sz="2800" dirty="0" err="1">
                <a:latin typeface="AdvOTcb88df00"/>
              </a:rPr>
              <a:t>i</a:t>
            </a:r>
            <a:r>
              <a:rPr lang="en-US" sz="2800" dirty="0">
                <a:latin typeface="AdvOTea1a7398"/>
              </a:rPr>
              <a:t>, Mature seeds of spring wheat (</a:t>
            </a:r>
            <a:r>
              <a:rPr lang="en-US" sz="2800" dirty="0">
                <a:latin typeface="AdvOT9bd21c25.I"/>
              </a:rPr>
              <a:t>T. </a:t>
            </a:r>
            <a:r>
              <a:rPr lang="en-US" sz="2800" dirty="0" err="1">
                <a:latin typeface="AdvOT9bd21c25.I"/>
              </a:rPr>
              <a:t>aestivum</a:t>
            </a:r>
            <a:r>
              <a:rPr lang="en-US" sz="2800" dirty="0">
                <a:latin typeface="AdvOT9bd21c25.I"/>
              </a:rPr>
              <a:t> </a:t>
            </a:r>
            <a:r>
              <a:rPr lang="en-US" sz="2800" dirty="0">
                <a:latin typeface="AdvOTea1a7398"/>
              </a:rPr>
              <a:t>cv. </a:t>
            </a:r>
            <a:r>
              <a:rPr lang="en-US" sz="2800" dirty="0" err="1">
                <a:latin typeface="AdvOTea1a7398"/>
              </a:rPr>
              <a:t>Suntop</a:t>
            </a:r>
            <a:r>
              <a:rPr lang="en-US" sz="2800" dirty="0">
                <a:latin typeface="AdvOTea1a7398"/>
              </a:rPr>
              <a:t>) grown under an LED-supplemented glasshouse setup, at the UQ: seeds from plants in a 30-cell tray (</a:t>
            </a:r>
            <a:r>
              <a:rPr lang="en-US" sz="2800" dirty="0">
                <a:latin typeface="AdvOTcb88df00"/>
              </a:rPr>
              <a:t>g</a:t>
            </a:r>
            <a:r>
              <a:rPr lang="en-US" sz="2800" dirty="0">
                <a:latin typeface="AdvOTea1a7398"/>
              </a:rPr>
              <a:t>); seeds from plants in a 64-cell tray (</a:t>
            </a:r>
            <a:r>
              <a:rPr lang="en-US" sz="2800" dirty="0">
                <a:latin typeface="AdvOTcb88df00"/>
              </a:rPr>
              <a:t>h</a:t>
            </a:r>
            <a:r>
              <a:rPr lang="en-US" sz="2800" dirty="0">
                <a:latin typeface="AdvOTea1a7398"/>
              </a:rPr>
              <a:t>); seeds from plants in a 100-cell tray (</a:t>
            </a:r>
            <a:r>
              <a:rPr lang="en-US" sz="2800" dirty="0" err="1">
                <a:latin typeface="AdvOTcb88df00"/>
              </a:rPr>
              <a:t>i</a:t>
            </a:r>
            <a:r>
              <a:rPr lang="en-US" sz="2800" dirty="0">
                <a:latin typeface="AdvOTea1a7398"/>
              </a:rPr>
              <a:t>). </a:t>
            </a:r>
            <a:r>
              <a:rPr lang="en-US" sz="2800" dirty="0">
                <a:latin typeface="AdvOTcb88df00"/>
              </a:rPr>
              <a:t>j</a:t>
            </a:r>
            <a:r>
              <a:rPr lang="en-US" sz="2800" dirty="0">
                <a:latin typeface="AdvOTea1a7398+20"/>
              </a:rPr>
              <a:t>–</a:t>
            </a:r>
            <a:r>
              <a:rPr lang="en-US" sz="2800" dirty="0">
                <a:latin typeface="AdvOTcb88df00"/>
              </a:rPr>
              <a:t>l</a:t>
            </a:r>
            <a:r>
              <a:rPr lang="en-US" sz="2800" dirty="0">
                <a:latin typeface="AdvOTea1a7398"/>
              </a:rPr>
              <a:t>, Mature seeds of barley (</a:t>
            </a:r>
            <a:r>
              <a:rPr lang="en-US" sz="2800" dirty="0">
                <a:latin typeface="AdvOT9bd21c25.I"/>
              </a:rPr>
              <a:t>H. vulgare </a:t>
            </a:r>
            <a:r>
              <a:rPr lang="en-US" sz="2800" dirty="0">
                <a:latin typeface="AdvOTea1a7398"/>
              </a:rPr>
              <a:t>cv. Commander) grown under an LED-supplemented glasshouse setup, at the UQ: seeds from plants in a 30-cell tray (</a:t>
            </a:r>
            <a:r>
              <a:rPr lang="en-US" sz="2800" dirty="0">
                <a:latin typeface="AdvOTcb88df00"/>
              </a:rPr>
              <a:t>j</a:t>
            </a:r>
            <a:r>
              <a:rPr lang="en-US" sz="2800" dirty="0">
                <a:latin typeface="AdvOTea1a7398"/>
              </a:rPr>
              <a:t>); seeds from plants in a 64-cell tray (</a:t>
            </a:r>
            <a:r>
              <a:rPr lang="en-US" sz="2800" dirty="0">
                <a:latin typeface="AdvOTcb88df00"/>
              </a:rPr>
              <a:t>k</a:t>
            </a:r>
            <a:r>
              <a:rPr lang="en-US" sz="2800" dirty="0">
                <a:latin typeface="AdvOTea1a7398"/>
              </a:rPr>
              <a:t>); seeds from plants in a 100-cell tray (</a:t>
            </a:r>
            <a:r>
              <a:rPr lang="en-US" sz="2800" dirty="0">
                <a:latin typeface="AdvOTcb88df00"/>
              </a:rPr>
              <a:t>l</a:t>
            </a:r>
            <a:r>
              <a:rPr lang="en-US" sz="2800" dirty="0">
                <a:latin typeface="AdvOTea1a7398"/>
              </a:rPr>
              <a:t>). Scale bar, 1 cm (applies to </a:t>
            </a:r>
            <a:r>
              <a:rPr lang="en-US" sz="2800" dirty="0">
                <a:latin typeface="AdvOTcb88df00"/>
              </a:rPr>
              <a:t>g</a:t>
            </a:r>
            <a:r>
              <a:rPr lang="en-US" sz="2800" dirty="0">
                <a:latin typeface="AdvOTea1a7398+20"/>
              </a:rPr>
              <a:t>–</a:t>
            </a:r>
            <a:r>
              <a:rPr lang="en-US" sz="2800" dirty="0">
                <a:latin typeface="AdvOTcb88df00"/>
              </a:rPr>
              <a:t>l</a:t>
            </a:r>
            <a:r>
              <a:rPr lang="en-US" sz="2800" dirty="0">
                <a:latin typeface="AdvOTea1a7398"/>
              </a:rPr>
              <a:t>). 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375D54-3396-1745-9F2B-C30992136E74}"/>
              </a:ext>
            </a:extLst>
          </p:cNvPr>
          <p:cNvSpPr/>
          <p:nvPr/>
        </p:nvSpPr>
        <p:spPr>
          <a:xfrm>
            <a:off x="0" y="176289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Single-seed descent sowing densities of spring wheat (bread and durum) and barley.</a:t>
            </a:r>
          </a:p>
        </p:txBody>
      </p:sp>
    </p:spTree>
    <p:extLst>
      <p:ext uri="{BB962C8B-B14F-4D97-AF65-F5344CB8AC3E}">
        <p14:creationId xmlns:p14="http://schemas.microsoft.com/office/powerpoint/2010/main" val="2688830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D5460-50EC-494B-A9B6-0DC4B5AC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685800"/>
            <a:ext cx="11607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454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4F6DF-2360-484C-AFC4-5EF699C7C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84"/>
          <a:stretch/>
        </p:blipFill>
        <p:spPr>
          <a:xfrm>
            <a:off x="1914555" y="1205948"/>
            <a:ext cx="8362890" cy="56520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5878DB-B9B8-424B-B69C-DBC6AAFA5B90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0" u="none" strike="noStrike" dirty="0">
                <a:solidFill>
                  <a:srgbClr val="222222"/>
                </a:solidFill>
                <a:effectLst/>
                <a:latin typeface="Lora"/>
              </a:rPr>
              <a:t>Fig. 3: Adult plant phenotypes in wheat and barley under speed breeding conditions.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9EEFF-E6A6-7443-9075-B9CBE27553F9}"/>
              </a:ext>
            </a:extLst>
          </p:cNvPr>
          <p:cNvSpPr/>
          <p:nvPr/>
        </p:nvSpPr>
        <p:spPr>
          <a:xfrm>
            <a:off x="152400" y="128730"/>
            <a:ext cx="1188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Adult plant phenotypes in wheat and barley under speed breeding conditions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16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753741-52AA-C643-9C33-B112C3CEBF9C}"/>
              </a:ext>
            </a:extLst>
          </p:cNvPr>
          <p:cNvSpPr txBox="1"/>
          <p:nvPr/>
        </p:nvSpPr>
        <p:spPr>
          <a:xfrm>
            <a:off x="2041971" y="1340742"/>
            <a:ext cx="9300753" cy="453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RFLP: Restriction Fragment Length Polymorphism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RAPD: Random Amplified Polymorphic DNA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SSR: Simple Sequence Repeat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AFLP: Amplified Fragment Length Polymorphism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SNP: Single Nucleotide Polymorphism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GBS: Genotype by Sequencing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SBP: Sequenced-based Polymorphic marker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D3959-0195-B74D-AC65-684391BA8A50}"/>
              </a:ext>
            </a:extLst>
          </p:cNvPr>
          <p:cNvSpPr txBox="1"/>
          <p:nvPr/>
        </p:nvSpPr>
        <p:spPr>
          <a:xfrm>
            <a:off x="104502" y="378823"/>
            <a:ext cx="11991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Some of the popular markers </a:t>
            </a:r>
          </a:p>
        </p:txBody>
      </p:sp>
    </p:spTree>
    <p:extLst>
      <p:ext uri="{BB962C8B-B14F-4D97-AF65-F5344CB8AC3E}">
        <p14:creationId xmlns:p14="http://schemas.microsoft.com/office/powerpoint/2010/main" val="52075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947925-8236-4644-9ABE-296D0B45CDF8}"/>
              </a:ext>
            </a:extLst>
          </p:cNvPr>
          <p:cNvSpPr txBox="1"/>
          <p:nvPr/>
        </p:nvSpPr>
        <p:spPr>
          <a:xfrm>
            <a:off x="130629" y="306119"/>
            <a:ext cx="11669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Speed Breeding Expedites the Development of Novel Cultivars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DF596-6382-994A-94C9-056166C160E0}"/>
              </a:ext>
            </a:extLst>
          </p:cNvPr>
          <p:cNvSpPr txBox="1"/>
          <p:nvPr/>
        </p:nvSpPr>
        <p:spPr>
          <a:xfrm>
            <a:off x="1030515" y="1857829"/>
            <a:ext cx="110018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One can now generate novel cultivars very rapidly. Four to six crops a year?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Single seed descent (SSD) method can be pursued under speed breeding without any trade off.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fact, becomes less expensive to grow thousands of lines densely under greenhouse condition for SSD.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Selection can be made for disease resistance in adult plants.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General methodologies work for most if not all crop plants; but modification can help.</a:t>
            </a:r>
          </a:p>
        </p:txBody>
      </p:sp>
    </p:spTree>
    <p:extLst>
      <p:ext uri="{BB962C8B-B14F-4D97-AF65-F5344CB8AC3E}">
        <p14:creationId xmlns:p14="http://schemas.microsoft.com/office/powerpoint/2010/main" val="507375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A4266-2060-ED42-AB75-DA0E31F32731}"/>
              </a:ext>
            </a:extLst>
          </p:cNvPr>
          <p:cNvSpPr/>
          <p:nvPr/>
        </p:nvSpPr>
        <p:spPr>
          <a:xfrm>
            <a:off x="194514" y="808948"/>
            <a:ext cx="11622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27)</a:t>
            </a:r>
          </a:p>
          <a:p>
            <a:pPr algn="ctr">
              <a:spcAft>
                <a:spcPts val="1200"/>
              </a:spcAft>
            </a:pP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1D58-29CF-124B-9E23-D549EE406FCB}"/>
              </a:ext>
            </a:extLst>
          </p:cNvPr>
          <p:cNvSpPr txBox="1"/>
          <p:nvPr/>
        </p:nvSpPr>
        <p:spPr>
          <a:xfrm>
            <a:off x="1802297" y="1722002"/>
            <a:ext cx="1038970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Marker Assisted Selection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Speed Breeding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Doubled-haploid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TILLING Genome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CRISPR Cas9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Fixing Heterosis in Rice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2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A15B2-0D17-074B-8124-7F2F397FB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343458"/>
            <a:ext cx="7398436" cy="620974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0555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EBCAC2-C0AD-0E41-ABF2-DE061CF8A4EA}"/>
              </a:ext>
            </a:extLst>
          </p:cNvPr>
          <p:cNvSpPr txBox="1"/>
          <p:nvPr/>
        </p:nvSpPr>
        <p:spPr>
          <a:xfrm>
            <a:off x="435428" y="362857"/>
            <a:ext cx="112921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Doubled-haploid to Expedite the Breeding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A32DC-1E51-5942-B1ED-281C0F0FAB7B}"/>
              </a:ext>
            </a:extLst>
          </p:cNvPr>
          <p:cNvSpPr txBox="1"/>
          <p:nvPr/>
        </p:nvSpPr>
        <p:spPr>
          <a:xfrm>
            <a:off x="1393370" y="1598672"/>
            <a:ext cx="978263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need to fix the inbred lines for heterosis breeding.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Doubled-haploid approach fix the genome in one generation.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Process is time and labor-intensive.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Recombination in one step as opposed to additional recombination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selfing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generations of the pedigree/SSD method.</a:t>
            </a:r>
          </a:p>
          <a:p>
            <a:pPr marL="285750" indent="-285750">
              <a:spcAft>
                <a:spcPts val="1800"/>
              </a:spcAft>
              <a:buFont typeface="Wingdings" pitchFamily="2" charset="2"/>
              <a:buChar char="v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23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A4266-2060-ED42-AB75-DA0E31F32731}"/>
              </a:ext>
            </a:extLst>
          </p:cNvPr>
          <p:cNvSpPr/>
          <p:nvPr/>
        </p:nvSpPr>
        <p:spPr>
          <a:xfrm>
            <a:off x="194514" y="808948"/>
            <a:ext cx="11622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27)</a:t>
            </a:r>
          </a:p>
          <a:p>
            <a:pPr algn="ctr">
              <a:spcAft>
                <a:spcPts val="1200"/>
              </a:spcAft>
            </a:pP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1D58-29CF-124B-9E23-D549EE406FCB}"/>
              </a:ext>
            </a:extLst>
          </p:cNvPr>
          <p:cNvSpPr txBox="1"/>
          <p:nvPr/>
        </p:nvSpPr>
        <p:spPr>
          <a:xfrm>
            <a:off x="1802297" y="1722002"/>
            <a:ext cx="1038970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Marker Assisted Selection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Speed Breeding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Doubled-haploid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TILLING Genome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CRISPR Cas9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Fixing Heterosis in Rice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56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05CC5-01F5-5940-8069-772BB475E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2" t="11217" r="4475"/>
          <a:stretch/>
        </p:blipFill>
        <p:spPr>
          <a:xfrm>
            <a:off x="2670629" y="1229612"/>
            <a:ext cx="7547428" cy="5294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6D399D-EB69-0841-B386-A79C9DB622FF}"/>
              </a:ext>
            </a:extLst>
          </p:cNvPr>
          <p:cNvSpPr/>
          <p:nvPr/>
        </p:nvSpPr>
        <p:spPr>
          <a:xfrm>
            <a:off x="1" y="510791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Targeting Induced Local Lesions IN Genomes (TILLING)</a:t>
            </a:r>
            <a:endParaRPr lang="en-US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54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042E41-9515-D546-BED3-415A6F02F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314" t="10378" r="4561"/>
          <a:stretch/>
        </p:blipFill>
        <p:spPr>
          <a:xfrm>
            <a:off x="1712685" y="275772"/>
            <a:ext cx="8929726" cy="64007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2307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0E004-ADC3-FA4D-802B-6841D4C02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6" t="6561" r="10949" b="7513"/>
          <a:stretch/>
        </p:blipFill>
        <p:spPr>
          <a:xfrm>
            <a:off x="1712685" y="275772"/>
            <a:ext cx="9059668" cy="64080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432905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1153B-4842-F844-8B9A-D9699DF24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9" b="8148"/>
          <a:stretch/>
        </p:blipFill>
        <p:spPr>
          <a:xfrm>
            <a:off x="2188757" y="994228"/>
            <a:ext cx="7814485" cy="586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158B6-713A-EF4D-B02E-70DCDEC6D999}"/>
              </a:ext>
            </a:extLst>
          </p:cNvPr>
          <p:cNvSpPr txBox="1"/>
          <p:nvPr/>
        </p:nvSpPr>
        <p:spPr>
          <a:xfrm>
            <a:off x="508000" y="145143"/>
            <a:ext cx="1062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TILLING Results for A Target Gene</a:t>
            </a:r>
          </a:p>
        </p:txBody>
      </p:sp>
    </p:spTree>
    <p:extLst>
      <p:ext uri="{BB962C8B-B14F-4D97-AF65-F5344CB8AC3E}">
        <p14:creationId xmlns:p14="http://schemas.microsoft.com/office/powerpoint/2010/main" val="27862369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FBC905-2237-E24C-ABFF-25648100D70F}"/>
              </a:ext>
            </a:extLst>
          </p:cNvPr>
          <p:cNvSpPr/>
          <p:nvPr/>
        </p:nvSpPr>
        <p:spPr>
          <a:xfrm>
            <a:off x="1" y="510791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Targeting Induced Local Lesions IN Genomes (TILLING)</a:t>
            </a:r>
            <a:endParaRPr lang="en-US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9D59A-FB9A-384E-9C31-B51AB57CE09E}"/>
              </a:ext>
            </a:extLst>
          </p:cNvPr>
          <p:cNvSpPr txBox="1"/>
          <p:nvPr/>
        </p:nvSpPr>
        <p:spPr>
          <a:xfrm>
            <a:off x="1480457" y="1553029"/>
            <a:ext cx="973908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Intended for reverse genetics – means we look for mutations in the target gene.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resource can also be screened/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phenotyped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for traits of interest and apply positional gene cloning – forward genetics.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Applied extensively across crop species.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can create desirable mutants for a trait gene instead of gene silencing or knockout or editing – GMO free.</a:t>
            </a:r>
          </a:p>
        </p:txBody>
      </p:sp>
    </p:spTree>
    <p:extLst>
      <p:ext uri="{BB962C8B-B14F-4D97-AF65-F5344CB8AC3E}">
        <p14:creationId xmlns:p14="http://schemas.microsoft.com/office/powerpoint/2010/main" val="207363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0A1630-DCED-3D4B-8E97-714B57EEC08B}"/>
              </a:ext>
            </a:extLst>
          </p:cNvPr>
          <p:cNvSpPr/>
          <p:nvPr/>
        </p:nvSpPr>
        <p:spPr>
          <a:xfrm>
            <a:off x="0" y="2377804"/>
            <a:ext cx="121920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Restriction Fragment Length Polymorphism (RFLP) </a:t>
            </a:r>
          </a:p>
        </p:txBody>
      </p:sp>
    </p:spTree>
    <p:extLst>
      <p:ext uri="{BB962C8B-B14F-4D97-AF65-F5344CB8AC3E}">
        <p14:creationId xmlns:p14="http://schemas.microsoft.com/office/powerpoint/2010/main" val="2961160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A4266-2060-ED42-AB75-DA0E31F32731}"/>
              </a:ext>
            </a:extLst>
          </p:cNvPr>
          <p:cNvSpPr/>
          <p:nvPr/>
        </p:nvSpPr>
        <p:spPr>
          <a:xfrm>
            <a:off x="194514" y="808948"/>
            <a:ext cx="11622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27)</a:t>
            </a:r>
          </a:p>
          <a:p>
            <a:pPr algn="ctr">
              <a:spcAft>
                <a:spcPts val="1200"/>
              </a:spcAft>
            </a:pP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1D58-29CF-124B-9E23-D549EE406FCB}"/>
              </a:ext>
            </a:extLst>
          </p:cNvPr>
          <p:cNvSpPr txBox="1"/>
          <p:nvPr/>
        </p:nvSpPr>
        <p:spPr>
          <a:xfrm>
            <a:off x="1802297" y="1722002"/>
            <a:ext cx="1038970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Marker Assisted Selection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Speed Breeding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Doubled-haploid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TILLING Genome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CRISPR Cas9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Fixing Heterosis in Rice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25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8E8B61-002B-534D-9BA3-0612BE952D8C}"/>
              </a:ext>
            </a:extLst>
          </p:cNvPr>
          <p:cNvPicPr/>
          <p:nvPr/>
        </p:nvPicPr>
        <p:blipFill rotWithShape="1">
          <a:blip r:embed="rId2"/>
          <a:srcRect t="2351" b="-1"/>
          <a:stretch/>
        </p:blipFill>
        <p:spPr bwMode="auto">
          <a:xfrm>
            <a:off x="0" y="798287"/>
            <a:ext cx="12192000" cy="60597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38073-81BC-0342-BC7C-63FA0DFA2AFA}"/>
              </a:ext>
            </a:extLst>
          </p:cNvPr>
          <p:cNvSpPr txBox="1"/>
          <p:nvPr/>
        </p:nvSpPr>
        <p:spPr>
          <a:xfrm>
            <a:off x="391885" y="184484"/>
            <a:ext cx="11408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Innate Immunity in Prokaryote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CAEE87-FA14-FE4D-B76F-F59A6F754A19}"/>
              </a:ext>
            </a:extLst>
          </p:cNvPr>
          <p:cNvSpPr/>
          <p:nvPr/>
        </p:nvSpPr>
        <p:spPr>
          <a:xfrm>
            <a:off x="1" y="595085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Clustered Regularly Interspaced Short Palindromic Repeats, or CRISPR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677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5052DD-23D3-374B-A34D-BEC1301AACB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0391" y="972457"/>
            <a:ext cx="7751219" cy="444137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A768AC-AA2D-6C4F-AFF2-4A3ACA0D8FA8}"/>
              </a:ext>
            </a:extLst>
          </p:cNvPr>
          <p:cNvSpPr/>
          <p:nvPr/>
        </p:nvSpPr>
        <p:spPr>
          <a:xfrm>
            <a:off x="28439" y="5413828"/>
            <a:ext cx="12032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 CRISPR-Cas9 system comprises a guide RNA (gRNA) and Cas9 nuclease, which together form a ribonucleoprotein (RNP) complex. The gRNA binds to the genomic target upstream of a protospacer adjacent motif (PAM), enabling the Cas9 nuclease to make a double-strand break in the DNA (denoted by the scissors). Adopted from: </a:t>
            </a:r>
            <a:r>
              <a:rPr lang="en-US" sz="2000" u="sng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https://www.synthego.com/resources/crispr-101-ebook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968E50-6FB8-7343-9926-F943EA986A8D}"/>
              </a:ext>
            </a:extLst>
          </p:cNvPr>
          <p:cNvSpPr/>
          <p:nvPr/>
        </p:nvSpPr>
        <p:spPr>
          <a:xfrm>
            <a:off x="0" y="19333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CRISPR-Cas9 System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1514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D2EC4-70A3-574B-B6D9-91653CB3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666"/>
            <a:ext cx="12192000" cy="56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5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964A0-948B-274E-B2DC-CF82EED4F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4195" y="2157367"/>
            <a:ext cx="7184570" cy="4332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1E2CC-07B8-EE4A-88BB-053A9EC272CA}"/>
              </a:ext>
            </a:extLst>
          </p:cNvPr>
          <p:cNvSpPr txBox="1"/>
          <p:nvPr/>
        </p:nvSpPr>
        <p:spPr>
          <a:xfrm>
            <a:off x="287383" y="221665"/>
            <a:ext cx="11678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knockout mutations in all three homoeologous copies of one of the target genes, 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TaGW2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resulted in a substantial increase in seed size and thousand grain weight.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49821-FC79-A645-98E8-7F4AF4C65BF0}"/>
              </a:ext>
            </a:extLst>
          </p:cNvPr>
          <p:cNvSpPr txBox="1"/>
          <p:nvPr/>
        </p:nvSpPr>
        <p:spPr>
          <a:xfrm>
            <a:off x="6439988" y="6455328"/>
            <a:ext cx="552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Wang et al. 2018</a:t>
            </a:r>
          </a:p>
        </p:txBody>
      </p:sp>
    </p:spTree>
    <p:extLst>
      <p:ext uri="{BB962C8B-B14F-4D97-AF65-F5344CB8AC3E}">
        <p14:creationId xmlns:p14="http://schemas.microsoft.com/office/powerpoint/2010/main" val="27040924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3B27A-8635-F14E-BFC5-8E133C231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74"/>
          <a:stretch/>
        </p:blipFill>
        <p:spPr>
          <a:xfrm>
            <a:off x="5554545" y="2148114"/>
            <a:ext cx="6434255" cy="345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3DCF5B-C4C9-A04B-A1B1-D5F2E69FA315}"/>
              </a:ext>
            </a:extLst>
          </p:cNvPr>
          <p:cNvSpPr/>
          <p:nvPr/>
        </p:nvSpPr>
        <p:spPr>
          <a:xfrm>
            <a:off x="0" y="118565"/>
            <a:ext cx="1198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Efficient DNA-free genome editing of bread wheat using CRISPR/Cas9 ribonucleoprotein complexes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06EFD-5811-4341-876A-CE19C0B60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1" b="27574"/>
          <a:stretch/>
        </p:blipFill>
        <p:spPr>
          <a:xfrm>
            <a:off x="778083" y="1233806"/>
            <a:ext cx="4467017" cy="53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00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F7BCF5-DFC3-2E4A-9522-B58710E4880F}"/>
              </a:ext>
            </a:extLst>
          </p:cNvPr>
          <p:cNvSpPr/>
          <p:nvPr/>
        </p:nvSpPr>
        <p:spPr>
          <a:xfrm>
            <a:off x="798285" y="1548854"/>
            <a:ext cx="11205029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avoidance of transgene integration and reduction of off-target mutations are two most important issues in gene editing.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Liang et al. (2017) described an efficient genome editing method for bread wheat using CRISPR/Cas9 ribonucleoproteins (RNPs).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whole protocol takes only seven to nine weeks, with four to five independent mutants produced from 100 immature wheat embryos. Delivery system was a gun.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Deep sequencing revealed no off-target mutations in wheat cells in RNP mediated genome editing method.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Because no foreign DNA is used in CRISPR/Cas9 RNP mediated genome editing, the mutants obtained are completely transgene free. </a:t>
            </a: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method may be widely applicable for producing genome edited crop plants and has a good prospect of being commercialized.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DE434D-3DF5-F944-BC67-4DD9DA5F8C2B}"/>
              </a:ext>
            </a:extLst>
          </p:cNvPr>
          <p:cNvSpPr/>
          <p:nvPr/>
        </p:nvSpPr>
        <p:spPr>
          <a:xfrm>
            <a:off x="290286" y="303814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Efficient DNA-free genome editing of bread wheat using CRISPR/Cas9 ribonucleoprotein complexes </a:t>
            </a:r>
          </a:p>
        </p:txBody>
      </p:sp>
    </p:spTree>
    <p:extLst>
      <p:ext uri="{BB962C8B-B14F-4D97-AF65-F5344CB8AC3E}">
        <p14:creationId xmlns:p14="http://schemas.microsoft.com/office/powerpoint/2010/main" val="3749117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A4266-2060-ED42-AB75-DA0E31F32731}"/>
              </a:ext>
            </a:extLst>
          </p:cNvPr>
          <p:cNvSpPr/>
          <p:nvPr/>
        </p:nvSpPr>
        <p:spPr>
          <a:xfrm>
            <a:off x="194514" y="808948"/>
            <a:ext cx="11622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27)</a:t>
            </a:r>
          </a:p>
          <a:p>
            <a:pPr algn="ctr">
              <a:spcAft>
                <a:spcPts val="1200"/>
              </a:spcAft>
            </a:pP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1D58-29CF-124B-9E23-D549EE406FCB}"/>
              </a:ext>
            </a:extLst>
          </p:cNvPr>
          <p:cNvSpPr txBox="1"/>
          <p:nvPr/>
        </p:nvSpPr>
        <p:spPr>
          <a:xfrm>
            <a:off x="1802297" y="1722002"/>
            <a:ext cx="1038970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Marker Assisted Selection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Speed Breeding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Doubled-haploid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TILLING Genome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CRISPR Cas9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Fixing Heterosis in Rice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930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A2966-B17F-7C44-A984-9E2B4E300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39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04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8EE43-DA7E-154C-9BDE-A7C56D7C9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33" r="69286" b="3111"/>
          <a:stretch/>
        </p:blipFill>
        <p:spPr>
          <a:xfrm>
            <a:off x="4591252" y="1323439"/>
            <a:ext cx="3009496" cy="518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E53B41-1441-5842-B208-50B3AA22B654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Fixation of Heterozygosity in Rice Through Editing Four Genes.</a:t>
            </a:r>
          </a:p>
        </p:txBody>
      </p:sp>
    </p:spTree>
    <p:extLst>
      <p:ext uri="{BB962C8B-B14F-4D97-AF65-F5344CB8AC3E}">
        <p14:creationId xmlns:p14="http://schemas.microsoft.com/office/powerpoint/2010/main" val="242426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35854-54A5-D947-B5A0-6644BD1D0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615" y="749875"/>
            <a:ext cx="4532406" cy="5573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5F02BC-59A2-D542-97F3-2FD233630DA5}"/>
              </a:ext>
            </a:extLst>
          </p:cNvPr>
          <p:cNvSpPr txBox="1"/>
          <p:nvPr/>
        </p:nvSpPr>
        <p:spPr>
          <a:xfrm>
            <a:off x="0" y="1651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RFLP gel showing DNA fragment length polymorphisms.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C8697-EAB2-5842-8810-385299876075}"/>
              </a:ext>
            </a:extLst>
          </p:cNvPr>
          <p:cNvSpPr txBox="1"/>
          <p:nvPr/>
        </p:nvSpPr>
        <p:spPr>
          <a:xfrm>
            <a:off x="4419227" y="2225598"/>
            <a:ext cx="677210" cy="464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88AD7C-A882-C74E-A21F-DFECBA86A927}"/>
              </a:ext>
            </a:extLst>
          </p:cNvPr>
          <p:cNvSpPr/>
          <p:nvPr/>
        </p:nvSpPr>
        <p:spPr>
          <a:xfrm>
            <a:off x="5715000" y="1744957"/>
            <a:ext cx="681318" cy="1287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6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69F631-DA67-2C45-BF6D-98BAC32BFCE0}"/>
              </a:ext>
            </a:extLst>
          </p:cNvPr>
          <p:cNvSpPr/>
          <p:nvPr/>
        </p:nvSpPr>
        <p:spPr>
          <a:xfrm>
            <a:off x="454016" y="307412"/>
            <a:ext cx="1173798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Heterosis or hybrid vigor enhances crop yield. Example; maize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Unfortunately, most staple food and legume crops are self-pollinated.</a:t>
            </a:r>
          </a:p>
          <a:p>
            <a:pPr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Generation and identification of male sterility gene have been long attempted with a view to exploit heterosis.</a:t>
            </a:r>
          </a:p>
          <a:p>
            <a:pPr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Clonal propagation through seeds would enable self-propagation of F</a:t>
            </a:r>
            <a:r>
              <a:rPr lang="en-US" sz="2400" b="0" i="0" u="none" strike="noStrike" baseline="-2500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hybrids in self or cross pollinated crop species.</a:t>
            </a:r>
          </a:p>
          <a:p>
            <a:pPr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Wang et al. (2019) reported a strategy to enable clonal reproduction of F</a:t>
            </a:r>
            <a:r>
              <a:rPr lang="en-US" sz="2400" b="0" i="0" u="none" strike="noStrike" baseline="-2500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rice hybrids through seeds.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multiplex CRISPR–Cas9 genome editing of the </a:t>
            </a:r>
            <a:r>
              <a:rPr lang="en-US" sz="2400" b="1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REC8</a:t>
            </a:r>
            <a:r>
              <a:rPr lang="en-US" sz="24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2400" b="1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PAIR1 </a:t>
            </a:r>
            <a:r>
              <a:rPr lang="en-US" sz="240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OSD1 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meiotic genes to produce clonal diploid gametes and tetraploid seeds. </a:t>
            </a:r>
          </a:p>
          <a:p>
            <a:pPr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Next, they editing the </a:t>
            </a:r>
            <a:r>
              <a:rPr lang="en-US" sz="2400" b="1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MATRILINEAL</a:t>
            </a:r>
            <a:r>
              <a:rPr lang="en-US" sz="24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sz="2400" b="1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MTL</a:t>
            </a:r>
            <a:r>
              <a:rPr lang="en-US" sz="24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 (involved in fertilization) to induce formation of haploid seeds in hybrid rice. </a:t>
            </a:r>
          </a:p>
          <a:p>
            <a:pPr>
              <a:spcAft>
                <a:spcPts val="1200"/>
              </a:spcAft>
            </a:pP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Finally, simultaneous editing of all four genes (</a:t>
            </a:r>
            <a:r>
              <a:rPr lang="en-US" sz="24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REC8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24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PAIR1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24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OSD1 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 </a:t>
            </a:r>
            <a:r>
              <a:rPr lang="en-US" sz="24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MTL)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in hybrid rice led them to propagate F</a:t>
            </a:r>
            <a:r>
              <a:rPr lang="en-US" sz="2400" b="0" i="0" u="none" strike="noStrike" baseline="-2500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clonally through seeds.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294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AACCE-5EF8-8145-ACAF-08B27F65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88" y="261257"/>
            <a:ext cx="8412188" cy="63585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3857B4-0239-304F-909C-BEC6BA351DB9}"/>
              </a:ext>
            </a:extLst>
          </p:cNvPr>
          <p:cNvSpPr/>
          <p:nvPr/>
        </p:nvSpPr>
        <p:spPr>
          <a:xfrm>
            <a:off x="8552475" y="1034025"/>
            <a:ext cx="34653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structure of CRISPR–Cas9 vector targeting </a:t>
            </a:r>
            <a:r>
              <a:rPr lang="en-US" sz="2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OSD1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2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PAIR1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US" sz="2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REC8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0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chromosomes of CY84 and 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Mitosis instead of Meiosis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sz="20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were probed by digoxigenin-16-dUTP-labeled 5 S rDNA (red signal, indicated with a white arrow) in spores, showing one signal in wild-type CY84 and two signals in </a:t>
            </a:r>
            <a:r>
              <a:rPr lang="en-US" sz="2000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DNA is stained with 4′,6-diamidino-2-phenylindole (DAPI, blue signal). Scale bars, 5 </a:t>
            </a:r>
            <a:r>
              <a:rPr lang="el-GR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424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6B0EB-36DD-D848-86CA-F201D0764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971691"/>
            <a:ext cx="6051195" cy="5667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2D7832-CA63-F541-A907-2C9DB2B18B24}"/>
              </a:ext>
            </a:extLst>
          </p:cNvPr>
          <p:cNvSpPr/>
          <p:nvPr/>
        </p:nvSpPr>
        <p:spPr>
          <a:xfrm>
            <a:off x="6604001" y="855576"/>
            <a:ext cx="5588000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Panicles of wild-type CY84 and </a:t>
            </a:r>
            <a:r>
              <a:rPr lang="en-US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fertility of </a:t>
            </a:r>
            <a:r>
              <a:rPr lang="en-US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 as high as that of wild-type CY84. </a:t>
            </a:r>
          </a:p>
          <a:p>
            <a:pPr>
              <a:spcAft>
                <a:spcPts val="600"/>
              </a:spcAft>
            </a:pP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Ploidy analysis of CY84 (left) and the progeny of </a:t>
            </a:r>
            <a:r>
              <a:rPr lang="en-US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(right) by flow cytometry, which were found to be diploid and tetraploid, respectively. </a:t>
            </a:r>
          </a:p>
          <a:p>
            <a:pPr>
              <a:spcAft>
                <a:spcPts val="600"/>
              </a:spcAft>
            </a:pP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Genotype analysis of the paternal C84, maternal 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Chunjiang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16 A (16 A), hybrid variety CY84 and the progeny siblings of </a:t>
            </a:r>
            <a:r>
              <a:rPr lang="en-US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Ten indel markers distributed on chromosomes 1 and 8 were used to identify the genotype of the offspring of </a:t>
            </a:r>
            <a:r>
              <a:rPr lang="en-US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Positions of markers (brown) and centromeres (black) are indicated along the chromosomes. For each marker, plants carrying the C84 allele are in red, plants carrying the 16 A allele are in blue, and plants with both C84 and 16 A alleles appear in yellow. Each row represents one plant, and each column indicates a locus. </a:t>
            </a:r>
          </a:p>
          <a:p>
            <a:pPr>
              <a:spcAft>
                <a:spcPts val="600"/>
              </a:spcAft>
            </a:pPr>
            <a:r>
              <a:rPr lang="en-US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Panicles and grain shape of CY84 and the progeny of </a:t>
            </a:r>
            <a:r>
              <a:rPr lang="en-US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progeny of </a:t>
            </a:r>
            <a:r>
              <a:rPr lang="en-US" b="0" i="1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displayed reduced fertility, increased glume size and elongated awn length. Scale bars, 2 cm.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A7645F-054A-BF46-9639-F80173BDA54F}"/>
              </a:ext>
            </a:extLst>
          </p:cNvPr>
          <p:cNvSpPr/>
          <p:nvPr/>
        </p:nvSpPr>
        <p:spPr>
          <a:xfrm>
            <a:off x="155553" y="100833"/>
            <a:ext cx="11847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Turning meiosis into mitosis in hybrid rice variety CY84.</a:t>
            </a: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108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366FF-7687-F34D-A4FB-21E6BC225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07"/>
          <a:stretch/>
        </p:blipFill>
        <p:spPr>
          <a:xfrm>
            <a:off x="311616" y="1814286"/>
            <a:ext cx="11584155" cy="4923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EA5350-C950-2F44-867A-A977D4191AAC}"/>
              </a:ext>
            </a:extLst>
          </p:cNvPr>
          <p:cNvSpPr/>
          <p:nvPr/>
        </p:nvSpPr>
        <p:spPr>
          <a:xfrm>
            <a:off x="232228" y="246521"/>
            <a:ext cx="11742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Generation of a haploid inducer line by editing the MTL gene involved in fertilization in hybrid rice variety CY84.</a:t>
            </a:r>
            <a:endParaRPr lang="en-US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745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C293F-262F-7048-B692-5BD12D56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44" y="0"/>
            <a:ext cx="9798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82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366FF-7687-F34D-A4FB-21E6BC225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07"/>
          <a:stretch/>
        </p:blipFill>
        <p:spPr>
          <a:xfrm>
            <a:off x="311616" y="1814286"/>
            <a:ext cx="11584155" cy="4923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EA5350-C950-2F44-867A-A977D4191AAC}"/>
              </a:ext>
            </a:extLst>
          </p:cNvPr>
          <p:cNvSpPr/>
          <p:nvPr/>
        </p:nvSpPr>
        <p:spPr>
          <a:xfrm>
            <a:off x="232228" y="246521"/>
            <a:ext cx="11742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Generation of a haploid inducer line by editing the MTL gene involved in fertilization in hybrid rice variety CY84.</a:t>
            </a:r>
            <a:endParaRPr lang="en-US" sz="32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042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C293F-262F-7048-B692-5BD12D56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44" y="0"/>
            <a:ext cx="9798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371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F706F2-D6AA-A04F-BC45-E60999D60D00}"/>
              </a:ext>
            </a:extLst>
          </p:cNvPr>
          <p:cNvSpPr/>
          <p:nvPr/>
        </p:nvSpPr>
        <p:spPr>
          <a:xfrm>
            <a:off x="0" y="443915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Fixation of Heterozygosity in Rice Through Editing Four Genes.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54776-C370-D545-9A35-E87923A527B7}"/>
              </a:ext>
            </a:extLst>
          </p:cNvPr>
          <p:cNvSpPr txBox="1"/>
          <p:nvPr/>
        </p:nvSpPr>
        <p:spPr>
          <a:xfrm>
            <a:off x="270934" y="997913"/>
            <a:ext cx="117517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biological steps were modified to fix heterozygosity in rice.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step 1, three genes edited to generate a mutant known as “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Mitosis instead of Meiosis (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MiME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Step 2, a single mutation to avoid fertilization is generated.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 editing for all four genes resulted in seeds that carry the genotype of the F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end up two copies of the haploid F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genome; without going through meiosis (crossing over, etc.).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gametes are as a result diploids.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Mutation in the fertilization gene suppressed the fusion of male gamete with the novel diploid ovum.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diploid ovum generates the embryo and then the seeds as in apospory.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Poor seed setting of these novel F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 will require some more work to improve fertility. Okay to use in fodder crops grown for foliage only.</a:t>
            </a:r>
          </a:p>
        </p:txBody>
      </p:sp>
    </p:spTree>
    <p:extLst>
      <p:ext uri="{BB962C8B-B14F-4D97-AF65-F5344CB8AC3E}">
        <p14:creationId xmlns:p14="http://schemas.microsoft.com/office/powerpoint/2010/main" val="8254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A4266-2060-ED42-AB75-DA0E31F32731}"/>
              </a:ext>
            </a:extLst>
          </p:cNvPr>
          <p:cNvSpPr/>
          <p:nvPr/>
        </p:nvSpPr>
        <p:spPr>
          <a:xfrm>
            <a:off x="194514" y="808948"/>
            <a:ext cx="11622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27)</a:t>
            </a:r>
          </a:p>
          <a:p>
            <a:pPr algn="ctr">
              <a:spcAft>
                <a:spcPts val="1200"/>
              </a:spcAft>
            </a:pP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1D58-29CF-124B-9E23-D549EE406FCB}"/>
              </a:ext>
            </a:extLst>
          </p:cNvPr>
          <p:cNvSpPr txBox="1"/>
          <p:nvPr/>
        </p:nvSpPr>
        <p:spPr>
          <a:xfrm>
            <a:off x="1802297" y="1722002"/>
            <a:ext cx="1038970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Marker Assisted Selection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Speed Breeding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Doubled-haploid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TILLING Genome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CRISPR Cas9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Fixing Heterosis in Rice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Genetic 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090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2928E-A5CE-3145-8797-39066C3A9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1" t="24065" r="43639" b="41618"/>
          <a:stretch/>
        </p:blipFill>
        <p:spPr>
          <a:xfrm>
            <a:off x="2093495" y="727642"/>
            <a:ext cx="8133348" cy="6130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A25F35-1349-C645-B499-FA43BCF47A4E}"/>
              </a:ext>
            </a:extLst>
          </p:cNvPr>
          <p:cNvSpPr txBox="1"/>
          <p:nvPr/>
        </p:nvSpPr>
        <p:spPr>
          <a:xfrm>
            <a:off x="651284" y="81311"/>
            <a:ext cx="1101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Field-based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80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C5EB7-3447-7747-95E7-7487B9C3CE67}"/>
              </a:ext>
            </a:extLst>
          </p:cNvPr>
          <p:cNvSpPr/>
          <p:nvPr/>
        </p:nvSpPr>
        <p:spPr>
          <a:xfrm>
            <a:off x="1" y="2612936"/>
            <a:ext cx="12192000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Random Amplified Polymorphic DNA (RAPD)</a:t>
            </a:r>
          </a:p>
        </p:txBody>
      </p:sp>
    </p:spTree>
    <p:extLst>
      <p:ext uri="{BB962C8B-B14F-4D97-AF65-F5344CB8AC3E}">
        <p14:creationId xmlns:p14="http://schemas.microsoft.com/office/powerpoint/2010/main" val="14885907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224AA8-B02E-B442-AC0F-8A1D0B917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89" r="3495" b="7778"/>
          <a:stretch/>
        </p:blipFill>
        <p:spPr>
          <a:xfrm>
            <a:off x="6019800" y="1625600"/>
            <a:ext cx="5761273" cy="4787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CA4CA-24C6-F245-B6EC-7C2CF3932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43" b="61852"/>
          <a:stretch/>
        </p:blipFill>
        <p:spPr>
          <a:xfrm>
            <a:off x="114300" y="1625600"/>
            <a:ext cx="5905500" cy="4178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307DDF-92D0-7249-AC4F-4A88BFE53100}"/>
              </a:ext>
            </a:extLst>
          </p:cNvPr>
          <p:cNvSpPr/>
          <p:nvPr/>
        </p:nvSpPr>
        <p:spPr>
          <a:xfrm>
            <a:off x="-76200" y="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Field Phenotyping with Red–Green–Blue (RGB) Images Produced by Conventional Digital Cameras. </a:t>
            </a:r>
            <a:endParaRPr lang="en-US" sz="3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19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3D0B47-3F4A-F44C-B182-3E5FF7B32240}"/>
              </a:ext>
            </a:extLst>
          </p:cNvPr>
          <p:cNvSpPr txBox="1"/>
          <p:nvPr/>
        </p:nvSpPr>
        <p:spPr>
          <a:xfrm>
            <a:off x="118533" y="694267"/>
            <a:ext cx="11954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0333B-9A3F-BF40-A334-25058A26C083}"/>
              </a:ext>
            </a:extLst>
          </p:cNvPr>
          <p:cNvSpPr txBox="1"/>
          <p:nvPr/>
        </p:nvSpPr>
        <p:spPr>
          <a:xfrm>
            <a:off x="826789" y="1593206"/>
            <a:ext cx="1113992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Cost of high-throughput phenotyping using drones or other means under the field condition reduced the cost of phenotyping of individual genotypes significantly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Therefore, we can phenotype a larger segregating population.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Objective phenotyping using machines is consistent with much reduced errors. Therefore, phenotypes are consistent improving the heritability values.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Thus, we can screen a larger segregating population with improved heritability values of the traits. </a:t>
            </a:r>
          </a:p>
        </p:txBody>
      </p:sp>
    </p:spTree>
    <p:extLst>
      <p:ext uri="{BB962C8B-B14F-4D97-AF65-F5344CB8AC3E}">
        <p14:creationId xmlns:p14="http://schemas.microsoft.com/office/powerpoint/2010/main" val="5442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1A4266-2060-ED42-AB75-DA0E31F32731}"/>
              </a:ext>
            </a:extLst>
          </p:cNvPr>
          <p:cNvSpPr/>
          <p:nvPr/>
        </p:nvSpPr>
        <p:spPr>
          <a:xfrm>
            <a:off x="194514" y="808948"/>
            <a:ext cx="11622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6: Recent Advances in Plant Breeding (February 27)</a:t>
            </a:r>
          </a:p>
          <a:p>
            <a:pPr algn="ctr">
              <a:spcAft>
                <a:spcPts val="1200"/>
              </a:spcAft>
            </a:pP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B1D58-29CF-124B-9E23-D549EE406FCB}"/>
              </a:ext>
            </a:extLst>
          </p:cNvPr>
          <p:cNvSpPr txBox="1"/>
          <p:nvPr/>
        </p:nvSpPr>
        <p:spPr>
          <a:xfrm>
            <a:off x="1802297" y="1722002"/>
            <a:ext cx="1038970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Marker Assisted Selection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Speed Breeding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Doubled-haploid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TILLING Genome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CRISPR Cas9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Fixing Heterosis in Rice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Phenomics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Gain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256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FF7AC9-3F88-1B4E-9F89-8133F4FB0739}"/>
              </a:ext>
            </a:extLst>
          </p:cNvPr>
          <p:cNvSpPr/>
          <p:nvPr/>
        </p:nvSpPr>
        <p:spPr>
          <a:xfrm>
            <a:off x="983245" y="-1477328"/>
            <a:ext cx="8044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" pitchFamily="2" charset="0"/>
              </a:rPr>
              <a:t>Since the 1930s, yields of corn</a:t>
            </a:r>
          </a:p>
          <a:p>
            <a:r>
              <a:rPr lang="en-US" dirty="0">
                <a:effectLst/>
                <a:latin typeface="Times" pitchFamily="2" charset="0"/>
              </a:rPr>
              <a:t>have increased more than eightfold, while soybean and cotton yields have</a:t>
            </a:r>
          </a:p>
          <a:p>
            <a:r>
              <a:rPr lang="en-US" dirty="0">
                <a:effectLst/>
                <a:latin typeface="Times" pitchFamily="2" charset="0"/>
              </a:rPr>
              <a:t>increased more than fourfold, due primarily to advances in plant breeding,</a:t>
            </a:r>
          </a:p>
          <a:p>
            <a:r>
              <a:rPr lang="en-US" dirty="0">
                <a:effectLst/>
                <a:latin typeface="Times" pitchFamily="2" charset="0"/>
              </a:rPr>
              <a:t>as well as fertilizer use and equipment efficiency, among other innovations</a:t>
            </a:r>
          </a:p>
          <a:p>
            <a:r>
              <a:rPr lang="en-US" dirty="0">
                <a:effectLst/>
                <a:latin typeface="Times" pitchFamily="2" charset="0"/>
              </a:rPr>
              <a:t>(Fernandez-Cornejo, 2004; Nielsen, 2017).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2ED60-85EC-5545-BD52-8D21FDC19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0619" t="2034" b="17966"/>
          <a:stretch/>
        </p:blipFill>
        <p:spPr>
          <a:xfrm>
            <a:off x="3502617" y="1986319"/>
            <a:ext cx="5277563" cy="4748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82223A-61B8-C84C-A63E-BD24BECE7A97}"/>
              </a:ext>
            </a:extLst>
          </p:cNvPr>
          <p:cNvSpPr/>
          <p:nvPr/>
        </p:nvSpPr>
        <p:spPr>
          <a:xfrm>
            <a:off x="371960" y="53765"/>
            <a:ext cx="115307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Corn have increased more than 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eightfold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while soybean and wheat yields have increased more than 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fourfold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since 1930s.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570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8ECBA-CF00-FF41-AD9D-42889FBB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69" y="2494866"/>
            <a:ext cx="4241800" cy="2197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5A3B2-34A4-A14B-B997-FBCC49AED6BF}"/>
                  </a:ext>
                </a:extLst>
              </p:cNvPr>
              <p:cNvSpPr/>
              <p:nvPr/>
            </p:nvSpPr>
            <p:spPr>
              <a:xfrm>
                <a:off x="4801769" y="2119808"/>
                <a:ext cx="9458179" cy="4233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3600" b="1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genetic gain over time,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selection intensity,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selection accuracy, </a:t>
                </a:r>
                <a:endParaRPr lang="en-US" sz="4000" b="1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sz="4000" b="1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genetic variance,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years per cycle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5A3B2-34A4-A14B-B997-FBCC49AED6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769" y="2119808"/>
                <a:ext cx="9458179" cy="4233147"/>
              </a:xfrm>
              <a:prstGeom prst="rect">
                <a:avLst/>
              </a:prstGeom>
              <a:blipFill>
                <a:blip r:embed="rId3"/>
                <a:stretch>
                  <a:fillRect l="-1877" t="-2096" b="-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05BAAAE-3F9A-154E-A9B7-A46CB02CE068}"/>
              </a:ext>
            </a:extLst>
          </p:cNvPr>
          <p:cNvSpPr/>
          <p:nvPr/>
        </p:nvSpPr>
        <p:spPr>
          <a:xfrm>
            <a:off x="397564" y="685032"/>
            <a:ext cx="11555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gain: Indicator of breeding success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419533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D0D180-B8DA-544E-8F52-7B516D8D7770}"/>
              </a:ext>
            </a:extLst>
          </p:cNvPr>
          <p:cNvSpPr/>
          <p:nvPr/>
        </p:nvSpPr>
        <p:spPr>
          <a:xfrm>
            <a:off x="628650" y="1714500"/>
            <a:ext cx="113157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Increasing the size of the breeding program to enable higher selection intensity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Enhancing the accuracy of selection (higher repeatability) 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Ensuring adequate genetic variation 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Accelerating the breeding cycles</a:t>
            </a:r>
          </a:p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Improving decision support tools.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1CBDF-92A8-A041-BAE0-30EEEB7D5FF4}"/>
              </a:ext>
            </a:extLst>
          </p:cNvPr>
          <p:cNvSpPr/>
          <p:nvPr/>
        </p:nvSpPr>
        <p:spPr>
          <a:xfrm>
            <a:off x="628650" y="210235"/>
            <a:ext cx="1131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 within a breeding program can be accelerated in a number of ways:</a:t>
            </a:r>
          </a:p>
        </p:txBody>
      </p:sp>
    </p:spTree>
    <p:extLst>
      <p:ext uri="{BB962C8B-B14F-4D97-AF65-F5344CB8AC3E}">
        <p14:creationId xmlns:p14="http://schemas.microsoft.com/office/powerpoint/2010/main" val="12581935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D0D180-B8DA-544E-8F52-7B516D8D7770}"/>
              </a:ext>
            </a:extLst>
          </p:cNvPr>
          <p:cNvSpPr/>
          <p:nvPr/>
        </p:nvSpPr>
        <p:spPr>
          <a:xfrm>
            <a:off x="628650" y="1714500"/>
            <a:ext cx="1131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the size of the breeding program to enable higher selection intensity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1CBDF-92A8-A041-BAE0-30EEEB7D5FF4}"/>
              </a:ext>
            </a:extLst>
          </p:cNvPr>
          <p:cNvSpPr/>
          <p:nvPr/>
        </p:nvSpPr>
        <p:spPr>
          <a:xfrm>
            <a:off x="628650" y="210235"/>
            <a:ext cx="1131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 within a breeding program can be accelerated in a number of ways: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9FC356-8297-0948-832F-AE3B738A9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9" t="40357" r="79216" b="30734"/>
          <a:stretch/>
        </p:blipFill>
        <p:spPr>
          <a:xfrm>
            <a:off x="7674431" y="2914829"/>
            <a:ext cx="3526972" cy="35320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D71367-811B-034A-97B7-8B8E214E6317}"/>
              </a:ext>
            </a:extLst>
          </p:cNvPr>
          <p:cNvSpPr txBox="1"/>
          <p:nvPr/>
        </p:nvSpPr>
        <p:spPr>
          <a:xfrm>
            <a:off x="1402217" y="3095655"/>
            <a:ext cx="5498647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High-through field phenotyping 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Reduced costs in phenotyping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phenotype more genotypes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Increased selection intensity</a:t>
            </a:r>
          </a:p>
        </p:txBody>
      </p:sp>
    </p:spTree>
    <p:extLst>
      <p:ext uri="{BB962C8B-B14F-4D97-AF65-F5344CB8AC3E}">
        <p14:creationId xmlns:p14="http://schemas.microsoft.com/office/powerpoint/2010/main" val="18077964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8ECBA-CF00-FF41-AD9D-42889FBB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69" y="2494866"/>
            <a:ext cx="4241800" cy="2197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5A3B2-34A4-A14B-B997-FBCC49AED6BF}"/>
                  </a:ext>
                </a:extLst>
              </p:cNvPr>
              <p:cNvSpPr/>
              <p:nvPr/>
            </p:nvSpPr>
            <p:spPr>
              <a:xfrm>
                <a:off x="4801769" y="2119808"/>
                <a:ext cx="9458179" cy="4233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3600" b="1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genetic gain over time,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selection intensity,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selection accuracy, </a:t>
                </a:r>
                <a:endParaRPr lang="en-US" sz="4000" b="1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sz="4000" b="1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genetic variance,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years per cycle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5A3B2-34A4-A14B-B997-FBCC49AED6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769" y="2119808"/>
                <a:ext cx="9458179" cy="4233147"/>
              </a:xfrm>
              <a:prstGeom prst="rect">
                <a:avLst/>
              </a:prstGeom>
              <a:blipFill>
                <a:blip r:embed="rId3"/>
                <a:stretch>
                  <a:fillRect l="-1877" t="-2096" b="-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05BAAAE-3F9A-154E-A9B7-A46CB02CE068}"/>
              </a:ext>
            </a:extLst>
          </p:cNvPr>
          <p:cNvSpPr/>
          <p:nvPr/>
        </p:nvSpPr>
        <p:spPr>
          <a:xfrm>
            <a:off x="397564" y="685032"/>
            <a:ext cx="11555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gain: Indicator of breeding success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429574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D0D180-B8DA-544E-8F52-7B516D8D7770}"/>
              </a:ext>
            </a:extLst>
          </p:cNvPr>
          <p:cNvSpPr/>
          <p:nvPr/>
        </p:nvSpPr>
        <p:spPr>
          <a:xfrm>
            <a:off x="628650" y="1931240"/>
            <a:ext cx="113157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	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the accuracy of selection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(higher 	repeatability) </a:t>
            </a:r>
          </a:p>
          <a:p>
            <a:pPr marL="979488" indent="-690563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Predictive phenotyping is objective and much more accurate than the convention phenotyping.</a:t>
            </a:r>
          </a:p>
          <a:p>
            <a:pPr marL="979488" indent="-690563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As a result, heritability is improved and so is the accuracy of selection.</a:t>
            </a:r>
          </a:p>
          <a:p>
            <a:pPr>
              <a:spcAft>
                <a:spcPts val="1800"/>
              </a:spcAft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1CBDF-92A8-A041-BAE0-30EEEB7D5FF4}"/>
              </a:ext>
            </a:extLst>
          </p:cNvPr>
          <p:cNvSpPr/>
          <p:nvPr/>
        </p:nvSpPr>
        <p:spPr>
          <a:xfrm>
            <a:off x="628650" y="210235"/>
            <a:ext cx="1131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 within a breeding program can be accelerated in a number of ways:</a:t>
            </a:r>
          </a:p>
        </p:txBody>
      </p:sp>
    </p:spTree>
    <p:extLst>
      <p:ext uri="{BB962C8B-B14F-4D97-AF65-F5344CB8AC3E}">
        <p14:creationId xmlns:p14="http://schemas.microsoft.com/office/powerpoint/2010/main" val="24884792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8ECBA-CF00-FF41-AD9D-42889FBB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69" y="2494866"/>
            <a:ext cx="4241800" cy="2197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5A3B2-34A4-A14B-B997-FBCC49AED6BF}"/>
                  </a:ext>
                </a:extLst>
              </p:cNvPr>
              <p:cNvSpPr/>
              <p:nvPr/>
            </p:nvSpPr>
            <p:spPr>
              <a:xfrm>
                <a:off x="4801769" y="2119808"/>
                <a:ext cx="9458179" cy="4233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3600" b="1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genetic gain over time,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selection intensity,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selection accuracy, </a:t>
                </a:r>
                <a:endParaRPr lang="en-US" sz="4000" b="1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sz="4000" b="1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genetic variance,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years per cycle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5A3B2-34A4-A14B-B997-FBCC49AED6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769" y="2119808"/>
                <a:ext cx="9458179" cy="4233147"/>
              </a:xfrm>
              <a:prstGeom prst="rect">
                <a:avLst/>
              </a:prstGeom>
              <a:blipFill>
                <a:blip r:embed="rId3"/>
                <a:stretch>
                  <a:fillRect l="-1877" t="-2096" b="-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05BAAAE-3F9A-154E-A9B7-A46CB02CE068}"/>
              </a:ext>
            </a:extLst>
          </p:cNvPr>
          <p:cNvSpPr/>
          <p:nvPr/>
        </p:nvSpPr>
        <p:spPr>
          <a:xfrm>
            <a:off x="397564" y="685032"/>
            <a:ext cx="11555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gain: Indicator of breeding success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8480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4C8DE-C226-3F49-9E2D-40E26EEAF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1" y="0"/>
            <a:ext cx="11936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D1976-3884-194A-90DF-AEA1F6F98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77" t="5418" r="3519" b="4961"/>
          <a:stretch/>
        </p:blipFill>
        <p:spPr>
          <a:xfrm>
            <a:off x="2158610" y="2166471"/>
            <a:ext cx="7338087" cy="4534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5F8CC5-CE1A-FB4D-A6CF-68D259AD892D}"/>
              </a:ext>
            </a:extLst>
          </p:cNvPr>
          <p:cNvSpPr/>
          <p:nvPr/>
        </p:nvSpPr>
        <p:spPr>
          <a:xfrm>
            <a:off x="127701" y="277955"/>
            <a:ext cx="11936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Random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Amplified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Polymorphic DNA (RAPD)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9C653-7FB8-4945-9DC2-6573199ED570}"/>
              </a:ext>
            </a:extLst>
          </p:cNvPr>
          <p:cNvSpPr txBox="1"/>
          <p:nvPr/>
        </p:nvSpPr>
        <p:spPr>
          <a:xfrm>
            <a:off x="833096" y="1129880"/>
            <a:ext cx="11231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10 nucleotide oligo anneal in opposite orientation and amplifies DNA.</a:t>
            </a:r>
          </a:p>
        </p:txBody>
      </p:sp>
    </p:spTree>
    <p:extLst>
      <p:ext uri="{BB962C8B-B14F-4D97-AF65-F5344CB8AC3E}">
        <p14:creationId xmlns:p14="http://schemas.microsoft.com/office/powerpoint/2010/main" val="11523462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D0D180-B8DA-544E-8F52-7B516D8D7770}"/>
              </a:ext>
            </a:extLst>
          </p:cNvPr>
          <p:cNvSpPr/>
          <p:nvPr/>
        </p:nvSpPr>
        <p:spPr>
          <a:xfrm>
            <a:off x="1118507" y="1812472"/>
            <a:ext cx="1131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	Ensuring adequate genetic variation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1CBDF-92A8-A041-BAE0-30EEEB7D5FF4}"/>
              </a:ext>
            </a:extLst>
          </p:cNvPr>
          <p:cNvSpPr/>
          <p:nvPr/>
        </p:nvSpPr>
        <p:spPr>
          <a:xfrm>
            <a:off x="628650" y="210235"/>
            <a:ext cx="1131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 within a breeding program can be accelerated in a number of ways: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8AD9D-E93C-6843-A2C4-D2F70717E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25" t="41562" r="21088" b="33145"/>
          <a:stretch/>
        </p:blipFill>
        <p:spPr>
          <a:xfrm>
            <a:off x="4220936" y="2737601"/>
            <a:ext cx="4131128" cy="36554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53362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D0D180-B8DA-544E-8F52-7B516D8D7770}"/>
              </a:ext>
            </a:extLst>
          </p:cNvPr>
          <p:cNvSpPr/>
          <p:nvPr/>
        </p:nvSpPr>
        <p:spPr>
          <a:xfrm>
            <a:off x="628650" y="1714500"/>
            <a:ext cx="1131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the breeding cycles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1CBDF-92A8-A041-BAE0-30EEEB7D5FF4}"/>
              </a:ext>
            </a:extLst>
          </p:cNvPr>
          <p:cNvSpPr/>
          <p:nvPr/>
        </p:nvSpPr>
        <p:spPr>
          <a:xfrm>
            <a:off x="628650" y="210235"/>
            <a:ext cx="1131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 within a breeding program can be accelerated in a number of ways: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325D6-2892-BD43-B619-2D485573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916715"/>
            <a:ext cx="4241800" cy="2197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B20FCF-A5F2-0742-9920-60FEA3C1D2AD}"/>
                  </a:ext>
                </a:extLst>
              </p:cNvPr>
              <p:cNvSpPr/>
              <p:nvPr/>
            </p:nvSpPr>
            <p:spPr>
              <a:xfrm>
                <a:off x="4282623" y="2541657"/>
                <a:ext cx="4616450" cy="3619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2800" b="1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genetic gain over time,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selection intensity,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selection accuracy, </a:t>
                </a:r>
                <a:endParaRPr lang="en-US" sz="3200" b="1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sz="3200" b="1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genetic variance,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years per cycle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B20FCF-A5F2-0742-9920-60FEA3C1D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623" y="2541657"/>
                <a:ext cx="4616450" cy="3619004"/>
              </a:xfrm>
              <a:prstGeom prst="rect">
                <a:avLst/>
              </a:prstGeom>
              <a:blipFill>
                <a:blip r:embed="rId3"/>
                <a:stretch>
                  <a:fillRect l="-2466" t="-1748" r="-3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5642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D0D180-B8DA-544E-8F52-7B516D8D7770}"/>
              </a:ext>
            </a:extLst>
          </p:cNvPr>
          <p:cNvSpPr/>
          <p:nvPr/>
        </p:nvSpPr>
        <p:spPr>
          <a:xfrm>
            <a:off x="628650" y="1533674"/>
            <a:ext cx="7913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Improving decision support tools.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1CBDF-92A8-A041-BAE0-30EEEB7D5FF4}"/>
              </a:ext>
            </a:extLst>
          </p:cNvPr>
          <p:cNvSpPr/>
          <p:nvPr/>
        </p:nvSpPr>
        <p:spPr>
          <a:xfrm>
            <a:off x="628650" y="210235"/>
            <a:ext cx="1131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Genetic gain within a breeding program can be accelerated in a number of ways: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778A2-E30E-5E4D-BA6F-8BB59590E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5" t="2940" r="9191" b="61089"/>
          <a:stretch/>
        </p:blipFill>
        <p:spPr>
          <a:xfrm>
            <a:off x="8542421" y="1533674"/>
            <a:ext cx="3649579" cy="45056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10267D-E959-6E46-BBB2-D34EF778BF6C}"/>
              </a:ext>
            </a:extLst>
          </p:cNvPr>
          <p:cNvSpPr/>
          <p:nvPr/>
        </p:nvSpPr>
        <p:spPr>
          <a:xfrm>
            <a:off x="628650" y="2322364"/>
            <a:ext cx="712387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approach we can apply is to generate a large segregating population – say 4,000 recombinant inbred lines through Fast Breeding.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select say 400 from this 4,000 lines randomly to phenotype and identify markers linked to the trait loci.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Once the trait loci and associate markers are identified, we can use these markers to select the desirable genotypes from the entire population of 4,000 RILs.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7AE7AB-C375-2D48-8AFC-8EB6FB1E1EEE}"/>
              </a:ext>
            </a:extLst>
          </p:cNvPr>
          <p:cNvSpPr/>
          <p:nvPr/>
        </p:nvSpPr>
        <p:spPr>
          <a:xfrm>
            <a:off x="7890823" y="6415792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itchFamily="2" charset="0"/>
              </a:rPr>
              <a:t>TPE: target populations of environments</a:t>
            </a:r>
            <a:endParaRPr lang="en-U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551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63650B-F709-3746-9605-2F7E3D1C89CE}"/>
              </a:ext>
            </a:extLst>
          </p:cNvPr>
          <p:cNvSpPr txBox="1"/>
          <p:nvPr/>
        </p:nvSpPr>
        <p:spPr>
          <a:xfrm>
            <a:off x="3975100" y="28194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30740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3101</TotalTime>
  <Words>3575</Words>
  <Application>Microsoft Macintosh PowerPoint</Application>
  <PresentationFormat>Widescreen</PresentationFormat>
  <Paragraphs>309</Paragraphs>
  <Slides>93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8" baseType="lpstr">
      <vt:lpstr>AdvOT5777b7ad</vt:lpstr>
      <vt:lpstr>AdvOT9bd21c25.I</vt:lpstr>
      <vt:lpstr>AdvOTcb88df00</vt:lpstr>
      <vt:lpstr>AdvOTea1a7398</vt:lpstr>
      <vt:lpstr>AdvOTea1a7398+20</vt:lpstr>
      <vt:lpstr>Arial</vt:lpstr>
      <vt:lpstr>Calibri</vt:lpstr>
      <vt:lpstr>Calibri Light</vt:lpstr>
      <vt:lpstr>Cambria Math</vt:lpstr>
      <vt:lpstr>Helvetica</vt:lpstr>
      <vt:lpstr>Lora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Bhattacharyya, Madan K [AGRON]</dc:creator>
  <cp:lastModifiedBy>Bhattacharyya, Madan K [AGRON]</cp:lastModifiedBy>
  <cp:revision>48</cp:revision>
  <dcterms:created xsi:type="dcterms:W3CDTF">2020-02-13T15:55:38Z</dcterms:created>
  <dcterms:modified xsi:type="dcterms:W3CDTF">2020-02-28T05:10:37Z</dcterms:modified>
</cp:coreProperties>
</file>